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7" r:id="rId1"/>
  </p:sldMasterIdLst>
  <p:notesMasterIdLst>
    <p:notesMasterId r:id="rId26"/>
  </p:notesMasterIdLst>
  <p:handoutMasterIdLst>
    <p:handoutMasterId r:id="rId27"/>
  </p:handoutMasterIdLst>
  <p:sldIdLst>
    <p:sldId id="474" r:id="rId2"/>
    <p:sldId id="298" r:id="rId3"/>
    <p:sldId id="443" r:id="rId4"/>
    <p:sldId id="510" r:id="rId5"/>
    <p:sldId id="500" r:id="rId6"/>
    <p:sldId id="512" r:id="rId7"/>
    <p:sldId id="525" r:id="rId8"/>
    <p:sldId id="526" r:id="rId9"/>
    <p:sldId id="527" r:id="rId10"/>
    <p:sldId id="528" r:id="rId11"/>
    <p:sldId id="529" r:id="rId12"/>
    <p:sldId id="530" r:id="rId13"/>
    <p:sldId id="531" r:id="rId14"/>
    <p:sldId id="532" r:id="rId15"/>
    <p:sldId id="534" r:id="rId16"/>
    <p:sldId id="533" r:id="rId17"/>
    <p:sldId id="535" r:id="rId18"/>
    <p:sldId id="538" r:id="rId19"/>
    <p:sldId id="537" r:id="rId20"/>
    <p:sldId id="516" r:id="rId21"/>
    <p:sldId id="522" r:id="rId22"/>
    <p:sldId id="507" r:id="rId23"/>
    <p:sldId id="492" r:id="rId24"/>
    <p:sldId id="536" r:id="rId25"/>
  </p:sldIdLst>
  <p:sldSz cx="9144000" cy="6858000" type="screen4x3"/>
  <p:notesSz cx="9388475" cy="71024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990000"/>
    <a:srgbClr val="000099"/>
    <a:srgbClr val="CCCCFF"/>
    <a:srgbClr val="0000FF"/>
    <a:srgbClr val="FF3300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7" autoAdjust="0"/>
    <p:restoredTop sz="81886" autoAdjust="0"/>
  </p:normalViewPr>
  <p:slideViewPr>
    <p:cSldViewPr snapToGrid="0">
      <p:cViewPr>
        <p:scale>
          <a:sx n="75" d="100"/>
          <a:sy n="75" d="100"/>
        </p:scale>
        <p:origin x="-1008" y="1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1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7" d="100"/>
          <a:sy n="67" d="100"/>
        </p:scale>
        <p:origin x="-1872" y="-82"/>
      </p:cViewPr>
      <p:guideLst>
        <p:guide orient="horz" pos="2237"/>
        <p:guide pos="2957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68763" cy="355600"/>
          </a:xfrm>
          <a:prstGeom prst="rect">
            <a:avLst/>
          </a:prstGeom>
        </p:spPr>
        <p:txBody>
          <a:bodyPr vert="horz" lIns="92464" tIns="46232" rIns="92464" bIns="46232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316538" y="0"/>
            <a:ext cx="4070350" cy="355600"/>
          </a:xfrm>
          <a:prstGeom prst="rect">
            <a:avLst/>
          </a:prstGeom>
        </p:spPr>
        <p:txBody>
          <a:bodyPr vert="horz" lIns="92464" tIns="46232" rIns="92464" bIns="46232" rtlCol="0"/>
          <a:lstStyle>
            <a:lvl1pPr algn="r">
              <a:defRPr sz="1200"/>
            </a:lvl1pPr>
          </a:lstStyle>
          <a:p>
            <a:pPr>
              <a:defRPr/>
            </a:pPr>
            <a:fld id="{75D1D904-29BA-47AA-A554-9164250CCF7C}" type="datetimeFigureOut">
              <a:rPr lang="en-US"/>
              <a:pPr>
                <a:defRPr/>
              </a:pPr>
              <a:t>8/9/2016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745288"/>
            <a:ext cx="4068763" cy="355600"/>
          </a:xfrm>
          <a:prstGeom prst="rect">
            <a:avLst/>
          </a:prstGeom>
        </p:spPr>
        <p:txBody>
          <a:bodyPr vert="horz" lIns="92464" tIns="46232" rIns="92464" bIns="46232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316538" y="6745288"/>
            <a:ext cx="4070350" cy="355600"/>
          </a:xfrm>
          <a:prstGeom prst="rect">
            <a:avLst/>
          </a:prstGeom>
        </p:spPr>
        <p:txBody>
          <a:bodyPr vert="horz" lIns="92464" tIns="46232" rIns="92464" bIns="46232" rtlCol="0" anchor="b"/>
          <a:lstStyle>
            <a:lvl1pPr algn="r">
              <a:defRPr sz="1200"/>
            </a:lvl1pPr>
          </a:lstStyle>
          <a:p>
            <a:pPr>
              <a:defRPr/>
            </a:pPr>
            <a:fld id="{825E30F2-7C34-4DE4-A5FA-3E30D84555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68763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94216" tIns="47108" rIns="94216" bIns="47108" numCol="1" anchor="t" anchorCtr="0" compatLnSpc="1">
            <a:prstTxWarp prst="textNoShape">
              <a:avLst/>
            </a:prstTxWarp>
          </a:bodyPr>
          <a:lstStyle>
            <a:lvl1pPr defTabSz="942324">
              <a:defRPr sz="1300"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316538" y="0"/>
            <a:ext cx="4070350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94216" tIns="47108" rIns="94216" bIns="47108" numCol="1" anchor="t" anchorCtr="0" compatLnSpc="1">
            <a:prstTxWarp prst="textNoShape">
              <a:avLst/>
            </a:prstTxWarp>
          </a:bodyPr>
          <a:lstStyle>
            <a:lvl1pPr algn="r" defTabSz="942324">
              <a:defRPr sz="1300"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19413" y="533400"/>
            <a:ext cx="3549650" cy="26638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9800" y="3373438"/>
            <a:ext cx="7508875" cy="319563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94216" tIns="47108" rIns="94216" bIns="471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746875"/>
            <a:ext cx="4068763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94216" tIns="47108" rIns="94216" bIns="47108" numCol="1" anchor="b" anchorCtr="0" compatLnSpc="1">
            <a:prstTxWarp prst="textNoShape">
              <a:avLst/>
            </a:prstTxWarp>
          </a:bodyPr>
          <a:lstStyle>
            <a:lvl1pPr defTabSz="942324">
              <a:defRPr sz="1300"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316538" y="6746875"/>
            <a:ext cx="4070350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94216" tIns="47108" rIns="94216" bIns="47108" numCol="1" anchor="b" anchorCtr="0" compatLnSpc="1">
            <a:prstTxWarp prst="textNoShape">
              <a:avLst/>
            </a:prstTxWarp>
          </a:bodyPr>
          <a:lstStyle>
            <a:lvl1pPr algn="r" defTabSz="942324">
              <a:defRPr sz="1300">
                <a:ea typeface="ＭＳ Ｐゴシック" charset="-128"/>
              </a:defRPr>
            </a:lvl1pPr>
          </a:lstStyle>
          <a:p>
            <a:pPr>
              <a:defRPr/>
            </a:pPr>
            <a:fld id="{0CA2AEC9-4C08-4BB9-80D3-BBED5DB645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A2AEC9-4C08-4BB9-80D3-BBED5DB6452F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A2AEC9-4C08-4BB9-80D3-BBED5DB6452F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stu\jack_halow\WaynesburgU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1950" y="6183313"/>
            <a:ext cx="123666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ORNL_leaf white"/>
          <p:cNvPicPr>
            <a:picLocks noChangeAspect="1" noChangeArrowheads="1"/>
          </p:cNvPicPr>
          <p:nvPr userDrawn="1"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7791450" y="6089650"/>
            <a:ext cx="1074738" cy="557213"/>
          </a:xfrm>
          <a:prstGeom prst="rect">
            <a:avLst/>
          </a:prstGeom>
          <a:noFill/>
          <a:ln>
            <a:noFill/>
          </a:ln>
          <a:effectLst>
            <a:outerShdw algn="ctr" rotWithShape="0">
              <a:schemeClr val="bg2"/>
            </a:outerShdw>
          </a:effectLst>
          <a:extLst>
            <a:ext uri="{909E8E84-426E-40DD-AFC4-6F175D3DCCD1}"/>
            <a:ext uri="{91240B29-F687-4F45-9708-019B960494DF}"/>
          </a:extLst>
        </p:spPr>
      </p:pic>
      <p:sp>
        <p:nvSpPr>
          <p:cNvPr id="1587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57800" y="2247900"/>
            <a:ext cx="3733800" cy="1485900"/>
          </a:xfrm>
        </p:spPr>
        <p:txBody>
          <a:bodyPr/>
          <a:lstStyle>
            <a:lvl1pPr marL="0" indent="0" algn="r">
              <a:buFont typeface="Symbol" pitchFamily="18" charset="2"/>
              <a:buNone/>
              <a:defRPr sz="2400"/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5872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800100" y="157163"/>
            <a:ext cx="8229600" cy="461962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Presentation_name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2425" y="153988"/>
            <a:ext cx="2193925" cy="57340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0650" y="153988"/>
            <a:ext cx="6429375" cy="57340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Presentation_name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650" y="153988"/>
            <a:ext cx="8775700" cy="504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20650" y="1354138"/>
            <a:ext cx="8229600" cy="45339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Presentation_name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Presentation_name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650" y="1354138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1650" y="1354138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Presentation_name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Presentation_name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Presentation_name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Presentation_name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Presentation_name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Presentation_name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0650" y="1354138"/>
            <a:ext cx="822960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20650" y="153988"/>
            <a:ext cx="87757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77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62738"/>
            <a:ext cx="2895600" cy="1825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lnSpc>
                <a:spcPct val="90000"/>
              </a:lnSpc>
              <a:defRPr sz="50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Presentation_name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48" r:id="rId1"/>
    <p:sldLayoutId id="2147484349" r:id="rId2"/>
    <p:sldLayoutId id="2147484338" r:id="rId3"/>
    <p:sldLayoutId id="2147484339" r:id="rId4"/>
    <p:sldLayoutId id="2147484340" r:id="rId5"/>
    <p:sldLayoutId id="2147484341" r:id="rId6"/>
    <p:sldLayoutId id="2147484342" r:id="rId7"/>
    <p:sldLayoutId id="2147484343" r:id="rId8"/>
    <p:sldLayoutId id="2147484344" r:id="rId9"/>
    <p:sldLayoutId id="2147484345" r:id="rId10"/>
    <p:sldLayoutId id="2147484346" r:id="rId11"/>
    <p:sldLayoutId id="2147484347" r:id="rId12"/>
  </p:sldLayoutIdLst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73E"/>
          </a:solidFill>
          <a:latin typeface="+mj-lt"/>
          <a:ea typeface="ＭＳ Ｐゴシック" charset="-128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73E"/>
          </a:solidFill>
          <a:latin typeface="Arial Black" pitchFamily="34" charset="0"/>
          <a:ea typeface="ＭＳ Ｐゴシック" charset="-128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73E"/>
          </a:solidFill>
          <a:latin typeface="Arial Black" pitchFamily="34" charset="0"/>
          <a:ea typeface="ＭＳ Ｐゴシック" charset="-128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73E"/>
          </a:solidFill>
          <a:latin typeface="Arial Black" pitchFamily="34" charset="0"/>
          <a:ea typeface="ＭＳ Ｐゴシック" charset="-128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73E"/>
          </a:solidFill>
          <a:latin typeface="Arial Black" pitchFamily="34" charset="0"/>
          <a:ea typeface="ＭＳ Ｐゴシック" charset="-128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73E"/>
          </a:solidFill>
          <a:latin typeface="Arial Black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73E"/>
          </a:solidFill>
          <a:latin typeface="Arial Black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73E"/>
          </a:solidFill>
          <a:latin typeface="Arial Black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73E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60000"/>
        </a:spcBef>
        <a:spcAft>
          <a:spcPct val="0"/>
        </a:spcAft>
        <a:buClr>
          <a:srgbClr val="01673E"/>
        </a:buClr>
        <a:buFont typeface="Symbol" pitchFamily="18" charset="2"/>
        <a:buChar char="·"/>
        <a:defRPr sz="2800" b="1">
          <a:solidFill>
            <a:srgbClr val="000000"/>
          </a:solidFill>
          <a:latin typeface="+mn-lt"/>
          <a:ea typeface="ＭＳ Ｐゴシック" charset="-128"/>
          <a:cs typeface="+mn-cs"/>
        </a:defRPr>
      </a:lvl1pPr>
      <a:lvl2pPr marL="742950" indent="-285750" algn="l" rtl="0" eaLnBrk="0" fontAlgn="base" hangingPunct="0">
        <a:lnSpc>
          <a:spcPct val="90000"/>
        </a:lnSpc>
        <a:spcBef>
          <a:spcPct val="35000"/>
        </a:spcBef>
        <a:spcAft>
          <a:spcPct val="0"/>
        </a:spcAft>
        <a:buClr>
          <a:srgbClr val="01673E"/>
        </a:buClr>
        <a:buFont typeface="Arial" charset="0"/>
        <a:buChar char="–"/>
        <a:defRPr sz="2400" b="1">
          <a:solidFill>
            <a:srgbClr val="000000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buClr>
          <a:srgbClr val="01673E"/>
        </a:buClr>
        <a:buFont typeface="Symbol" pitchFamily="18" charset="2"/>
        <a:buChar char="·"/>
        <a:defRPr sz="2000" b="1">
          <a:solidFill>
            <a:srgbClr val="0000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rgbClr val="01673E"/>
        </a:buClr>
        <a:buFont typeface="Arial" charset="0"/>
        <a:buChar char="–"/>
        <a:defRPr b="1">
          <a:solidFill>
            <a:srgbClr val="000000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rgbClr val="01673E"/>
        </a:buClr>
        <a:buFont typeface="Symbol" pitchFamily="18" charset="2"/>
        <a:buChar char="·"/>
        <a:defRPr b="1">
          <a:solidFill>
            <a:srgbClr val="000000"/>
          </a:solidFill>
          <a:latin typeface="+mn-lt"/>
          <a:ea typeface="ＭＳ Ｐゴシック" charset="-128"/>
        </a:defRPr>
      </a:lvl5pPr>
      <a:lvl6pPr marL="25146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rgbClr val="01673E"/>
        </a:buClr>
        <a:buFont typeface="Symbol" pitchFamily="18" charset="2"/>
        <a:buChar char="·"/>
        <a:defRPr b="1">
          <a:solidFill>
            <a:srgbClr val="000000"/>
          </a:solidFill>
          <a:latin typeface="+mn-lt"/>
        </a:defRPr>
      </a:lvl6pPr>
      <a:lvl7pPr marL="29718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rgbClr val="01673E"/>
        </a:buClr>
        <a:buFont typeface="Symbol" pitchFamily="18" charset="2"/>
        <a:buChar char="·"/>
        <a:defRPr b="1">
          <a:solidFill>
            <a:srgbClr val="000000"/>
          </a:solidFill>
          <a:latin typeface="+mn-lt"/>
        </a:defRPr>
      </a:lvl7pPr>
      <a:lvl8pPr marL="34290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rgbClr val="01673E"/>
        </a:buClr>
        <a:buFont typeface="Symbol" pitchFamily="18" charset="2"/>
        <a:buChar char="·"/>
        <a:defRPr b="1">
          <a:solidFill>
            <a:srgbClr val="000000"/>
          </a:solidFill>
          <a:latin typeface="+mn-lt"/>
        </a:defRPr>
      </a:lvl8pPr>
      <a:lvl9pPr marL="38862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rgbClr val="01673E"/>
        </a:buClr>
        <a:buFont typeface="Symbol" pitchFamily="18" charset="2"/>
        <a:buChar char="·"/>
        <a:defRPr b="1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wmf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57163"/>
            <a:ext cx="9144000" cy="1254948"/>
          </a:xfrm>
        </p:spPr>
        <p:txBody>
          <a:bodyPr/>
          <a:lstStyle/>
          <a:p>
            <a:pPr algn="ctr"/>
            <a:r>
              <a:rPr lang="en-US" sz="2800" b="1" dirty="0" smtClean="0">
                <a:ea typeface="ＭＳ Ｐゴシック" pitchFamily="34" charset="-128"/>
              </a:rPr>
              <a:t>A Method to Determine Bubble Size Distribution with</a:t>
            </a:r>
            <a:br>
              <a:rPr lang="en-US" sz="2800" b="1" dirty="0" smtClean="0">
                <a:ea typeface="ＭＳ Ｐゴシック" pitchFamily="34" charset="-128"/>
              </a:rPr>
            </a:br>
            <a:r>
              <a:rPr lang="en-US" sz="2800" b="1" dirty="0" smtClean="0">
                <a:ea typeface="ＭＳ Ｐゴシック" pitchFamily="34" charset="-128"/>
              </a:rPr>
              <a:t> Magnetic Particle Tracking</a:t>
            </a:r>
          </a:p>
        </p:txBody>
      </p:sp>
      <p:sp>
        <p:nvSpPr>
          <p:cNvPr id="9219" name="Rectangle 22"/>
          <p:cNvSpPr>
            <a:spLocks noGrp="1" noChangeArrowheads="1"/>
          </p:cNvSpPr>
          <p:nvPr>
            <p:ph type="subTitle" idx="1"/>
          </p:nvPr>
        </p:nvSpPr>
        <p:spPr>
          <a:xfrm>
            <a:off x="1292225" y="1143000"/>
            <a:ext cx="6502400" cy="3475038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</a:pPr>
            <a:endParaRPr lang="en-US" sz="2000" dirty="0" smtClean="0">
              <a:ea typeface="ＭＳ Ｐゴシック" pitchFamily="34" charset="-128"/>
            </a:endParaRPr>
          </a:p>
          <a:p>
            <a:pPr algn="ctr" eaLnBrk="1" hangingPunct="1">
              <a:lnSpc>
                <a:spcPct val="100000"/>
              </a:lnSpc>
            </a:pPr>
            <a:r>
              <a:rPr lang="en-US" sz="2000" dirty="0" smtClean="0">
                <a:ea typeface="ＭＳ Ｐゴシック" pitchFamily="34" charset="-128"/>
              </a:rPr>
              <a:t>Jack Halow</a:t>
            </a:r>
          </a:p>
          <a:p>
            <a:pPr algn="ctr" eaLnBrk="1" hangingPunct="1"/>
            <a:r>
              <a:rPr lang="en-US" sz="1600" dirty="0" smtClean="0">
                <a:ea typeface="ＭＳ Ｐゴシック" pitchFamily="34" charset="-128"/>
              </a:rPr>
              <a:t>Separation Design Group</a:t>
            </a:r>
          </a:p>
          <a:p>
            <a:pPr algn="ctr" eaLnBrk="1" hangingPunct="1"/>
            <a:r>
              <a:rPr lang="en-US" sz="1600" dirty="0" smtClean="0">
                <a:ea typeface="ＭＳ Ｐゴシック" pitchFamily="34" charset="-128"/>
              </a:rPr>
              <a:t>Waynesburg, PA</a:t>
            </a:r>
          </a:p>
          <a:p>
            <a:pPr algn="ctr" eaLnBrk="1" hangingPunct="1"/>
            <a:endParaRPr lang="en-US" sz="1800" dirty="0" smtClean="0">
              <a:ea typeface="ＭＳ Ｐゴシック" pitchFamily="34" charset="-128"/>
            </a:endParaRPr>
          </a:p>
          <a:p>
            <a:pPr algn="ctr" eaLnBrk="1" hangingPunct="1"/>
            <a:r>
              <a:rPr lang="en-US" sz="1800" dirty="0" smtClean="0">
                <a:ea typeface="ＭＳ Ｐゴシック" pitchFamily="34" charset="-128"/>
              </a:rPr>
              <a:t>Presented at the 2016 NETL Multiphase Workshop</a:t>
            </a:r>
          </a:p>
          <a:p>
            <a:pPr algn="ctr" eaLnBrk="1" hangingPunct="1"/>
            <a:r>
              <a:rPr lang="en-US" sz="1600" dirty="0" smtClean="0">
                <a:ea typeface="ＭＳ Ｐゴシック" pitchFamily="34" charset="-128"/>
              </a:rPr>
              <a:t>August  9-10, 2016</a:t>
            </a:r>
          </a:p>
          <a:p>
            <a:pPr algn="ctr" eaLnBrk="1" hangingPunct="1"/>
            <a:r>
              <a:rPr lang="en-US" sz="1600" dirty="0" smtClean="0">
                <a:ea typeface="ＭＳ Ｐゴシック" pitchFamily="34" charset="-128"/>
              </a:rPr>
              <a:t>Morgantown, WV</a:t>
            </a:r>
          </a:p>
        </p:txBody>
      </p:sp>
      <p:pic>
        <p:nvPicPr>
          <p:cNvPr id="9220" name="Picture 5" descr="SeparationDesignBanner_HighContrast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4813" y="5510213"/>
            <a:ext cx="8299450" cy="104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Torque Balance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>
              <a:buNone/>
            </a:pPr>
            <a:r>
              <a:rPr lang="en-US" dirty="0" smtClean="0"/>
              <a:t>Or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Where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0961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28396" y="943091"/>
            <a:ext cx="2525190" cy="746813"/>
          </a:xfrm>
          <a:prstGeom prst="rect">
            <a:avLst/>
          </a:prstGeom>
          <a:noFill/>
        </p:spPr>
      </p:pic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0" y="6778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28220" y="1979272"/>
            <a:ext cx="4525052" cy="1006997"/>
          </a:xfrm>
          <a:prstGeom prst="rect">
            <a:avLst/>
          </a:prstGeom>
          <a:noFill/>
        </p:spPr>
      </p:pic>
      <p:sp>
        <p:nvSpPr>
          <p:cNvPr id="40966" name="Rectangle 6"/>
          <p:cNvSpPr>
            <a:spLocks noChangeArrowheads="1"/>
          </p:cNvSpPr>
          <p:nvPr/>
        </p:nvSpPr>
        <p:spPr bwMode="auto">
          <a:xfrm>
            <a:off x="0" y="8302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68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0967" name="Picture 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18169" y="3524491"/>
            <a:ext cx="3646025" cy="964577"/>
          </a:xfrm>
          <a:prstGeom prst="rect">
            <a:avLst/>
          </a:prstGeom>
          <a:noFill/>
        </p:spPr>
      </p:pic>
      <p:sp>
        <p:nvSpPr>
          <p:cNvPr id="40969" name="Rectangle 9"/>
          <p:cNvSpPr>
            <a:spLocks noChangeArrowheads="1"/>
          </p:cNvSpPr>
          <p:nvPr/>
        </p:nvSpPr>
        <p:spPr bwMode="auto">
          <a:xfrm>
            <a:off x="0" y="8683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71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0972" name="Rectangle 12"/>
          <p:cNvSpPr>
            <a:spLocks noChangeArrowheads="1"/>
          </p:cNvSpPr>
          <p:nvPr/>
        </p:nvSpPr>
        <p:spPr bwMode="auto">
          <a:xfrm>
            <a:off x="0" y="876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74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0975" name="Rectangle 15"/>
          <p:cNvSpPr>
            <a:spLocks noChangeArrowheads="1"/>
          </p:cNvSpPr>
          <p:nvPr/>
        </p:nvSpPr>
        <p:spPr bwMode="auto">
          <a:xfrm>
            <a:off x="0" y="8683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68636" y="4844007"/>
            <a:ext cx="4132737" cy="11169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620" y="358815"/>
            <a:ext cx="8775700" cy="504825"/>
          </a:xfrm>
        </p:spPr>
        <p:txBody>
          <a:bodyPr/>
          <a:lstStyle/>
          <a:p>
            <a:r>
              <a:rPr lang="en-US" dirty="0" smtClean="0"/>
              <a:t>Bubble Velocity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sz="2400" dirty="0" smtClean="0"/>
              <a:t>Using V=0.71(</a:t>
            </a:r>
            <a:r>
              <a:rPr lang="en-US" sz="2400" dirty="0" err="1" smtClean="0"/>
              <a:t>gD</a:t>
            </a:r>
            <a:r>
              <a:rPr lang="en-US" sz="2400" baseline="-25000" dirty="0" err="1" smtClean="0"/>
              <a:t>b</a:t>
            </a:r>
            <a:r>
              <a:rPr lang="en-US" sz="2400" dirty="0" smtClean="0"/>
              <a:t>)</a:t>
            </a:r>
            <a:r>
              <a:rPr lang="en-US" sz="2400" baseline="30000" dirty="0" smtClean="0"/>
              <a:t>1/2</a:t>
            </a:r>
            <a:r>
              <a:rPr lang="en-US" sz="2400" dirty="0" smtClean="0"/>
              <a:t>  to eliminate D</a:t>
            </a:r>
            <a:r>
              <a:rPr lang="en-US" sz="2400" baseline="-25000" dirty="0" smtClean="0"/>
              <a:t>b</a:t>
            </a:r>
            <a:r>
              <a:rPr lang="en-US" sz="2400" dirty="0" smtClean="0"/>
              <a:t> 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Velocity is relative to tracer, need to subtract U-</a:t>
            </a:r>
            <a:r>
              <a:rPr lang="en-US" sz="2400" dirty="0" err="1" smtClean="0"/>
              <a:t>U</a:t>
            </a:r>
            <a:r>
              <a:rPr lang="en-US" sz="2400" baseline="-25000" dirty="0" err="1" smtClean="0"/>
              <a:t>mf</a:t>
            </a:r>
            <a:endParaRPr lang="en-US" sz="2400" dirty="0" smtClean="0"/>
          </a:p>
          <a:p>
            <a:endParaRPr lang="en-US" sz="2400" dirty="0" smtClean="0"/>
          </a:p>
          <a:p>
            <a:endParaRPr lang="en-US" i="1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3009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27453" y="1160658"/>
            <a:ext cx="3553428" cy="1153502"/>
          </a:xfrm>
          <a:prstGeom prst="rect">
            <a:avLst/>
          </a:prstGeom>
          <a:noFill/>
        </p:spPr>
      </p:pic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0" y="1028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13426" y="3067290"/>
            <a:ext cx="4834753" cy="868101"/>
          </a:xfrm>
          <a:prstGeom prst="rect">
            <a:avLst/>
          </a:prstGeom>
          <a:noFill/>
        </p:spPr>
      </p:pic>
      <p:sp>
        <p:nvSpPr>
          <p:cNvPr id="43014" name="Rectangle 6"/>
          <p:cNvSpPr>
            <a:spLocks noChangeArrowheads="1"/>
          </p:cNvSpPr>
          <p:nvPr/>
        </p:nvSpPr>
        <p:spPr bwMode="auto">
          <a:xfrm>
            <a:off x="0" y="892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01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3017" name="Rectangle 9"/>
          <p:cNvSpPr>
            <a:spLocks noChangeArrowheads="1"/>
          </p:cNvSpPr>
          <p:nvPr/>
        </p:nvSpPr>
        <p:spPr bwMode="auto">
          <a:xfrm>
            <a:off x="0" y="876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019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3018" name="Picture 1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83848" y="5058137"/>
            <a:ext cx="6550916" cy="845877"/>
          </a:xfrm>
          <a:prstGeom prst="rect">
            <a:avLst/>
          </a:prstGeom>
          <a:noFill/>
        </p:spPr>
      </p:pic>
      <p:sp>
        <p:nvSpPr>
          <p:cNvPr id="43020" name="Rectangle 12"/>
          <p:cNvSpPr>
            <a:spLocks noChangeArrowheads="1"/>
          </p:cNvSpPr>
          <p:nvPr/>
        </p:nvSpPr>
        <p:spPr bwMode="auto">
          <a:xfrm>
            <a:off x="0" y="892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 Parameters are Known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412" y="1099595"/>
            <a:ext cx="7898837" cy="4788443"/>
          </a:xfrm>
        </p:spPr>
        <p:txBody>
          <a:bodyPr/>
          <a:lstStyle/>
          <a:p>
            <a:r>
              <a:rPr lang="el-GR" sz="2400" dirty="0" smtClean="0"/>
              <a:t>Θ</a:t>
            </a:r>
            <a:r>
              <a:rPr lang="en-US" sz="2400" dirty="0" smtClean="0"/>
              <a:t>= frontal angle of bubble  at 200 to 240°</a:t>
            </a:r>
          </a:p>
          <a:p>
            <a:r>
              <a:rPr lang="en-US" sz="2400" dirty="0" err="1" smtClean="0"/>
              <a:t>Lmg</a:t>
            </a:r>
            <a:r>
              <a:rPr lang="en-US" sz="2400" dirty="0" smtClean="0"/>
              <a:t> = length of magnet</a:t>
            </a:r>
          </a:p>
          <a:p>
            <a:r>
              <a:rPr lang="en-US" sz="2400" dirty="0" smtClean="0"/>
              <a:t>p = magnet field strength at pole surface</a:t>
            </a:r>
          </a:p>
          <a:p>
            <a:r>
              <a:rPr lang="en-US" sz="2400" dirty="0" smtClean="0"/>
              <a:t>|H| = external magnetic field strength</a:t>
            </a:r>
          </a:p>
          <a:p>
            <a:r>
              <a:rPr lang="en-US" sz="2400" dirty="0" err="1" smtClean="0"/>
              <a:t>ρ</a:t>
            </a:r>
            <a:r>
              <a:rPr lang="en-US" sz="2400" baseline="-25000" dirty="0" err="1" smtClean="0"/>
              <a:t>p</a:t>
            </a:r>
            <a:r>
              <a:rPr lang="en-US" sz="2400" baseline="-25000" dirty="0" smtClean="0"/>
              <a:t>  </a:t>
            </a:r>
            <a:r>
              <a:rPr lang="en-US" sz="2400" dirty="0" smtClean="0"/>
              <a:t>= particle density</a:t>
            </a:r>
          </a:p>
          <a:p>
            <a:r>
              <a:rPr lang="el-GR" sz="2400" dirty="0" smtClean="0"/>
              <a:t>ε</a:t>
            </a:r>
            <a:r>
              <a:rPr lang="en-US" sz="2400" baseline="-25000" dirty="0" smtClean="0"/>
              <a:t>mf</a:t>
            </a:r>
            <a:r>
              <a:rPr lang="en-US" sz="2400" dirty="0" smtClean="0"/>
              <a:t> =void fraction at minimum fluidization</a:t>
            </a:r>
          </a:p>
          <a:p>
            <a:r>
              <a:rPr lang="en-US" sz="2400" dirty="0" err="1" smtClean="0"/>
              <a:t>d</a:t>
            </a:r>
            <a:r>
              <a:rPr lang="en-US" sz="2400" baseline="-25000" dirty="0" err="1" smtClean="0"/>
              <a:t>tra</a:t>
            </a:r>
            <a:r>
              <a:rPr lang="en-US" sz="2400" baseline="-25000" dirty="0" smtClean="0"/>
              <a:t> </a:t>
            </a:r>
            <a:r>
              <a:rPr lang="en-US" sz="2400" dirty="0" smtClean="0"/>
              <a:t> = tracer diameter</a:t>
            </a:r>
          </a:p>
          <a:p>
            <a:r>
              <a:rPr lang="en-US" sz="2400" dirty="0" smtClean="0"/>
              <a:t>U</a:t>
            </a:r>
            <a:r>
              <a:rPr lang="en-US" sz="2400" baseline="-25000" dirty="0" smtClean="0"/>
              <a:t>s</a:t>
            </a:r>
            <a:r>
              <a:rPr lang="en-US" sz="2400" dirty="0" smtClean="0"/>
              <a:t> = superficial velocity</a:t>
            </a:r>
          </a:p>
          <a:p>
            <a:r>
              <a:rPr lang="en-US" sz="2400" dirty="0" err="1" smtClean="0"/>
              <a:t>U</a:t>
            </a:r>
            <a:r>
              <a:rPr lang="en-US" sz="2400" baseline="-25000" dirty="0" err="1" smtClean="0"/>
              <a:t>mf</a:t>
            </a:r>
            <a:r>
              <a:rPr lang="en-US" sz="2400" baseline="-25000" dirty="0" smtClean="0"/>
              <a:t> </a:t>
            </a:r>
            <a:r>
              <a:rPr lang="en-US" sz="2400" dirty="0" smtClean="0"/>
              <a:t>= minimum fluidization </a:t>
            </a:r>
            <a:r>
              <a:rPr lang="en-US" dirty="0" smtClean="0"/>
              <a:t>velocity</a:t>
            </a:r>
            <a:endParaRPr lang="en-US" baseline="-25000" dirty="0" smtClean="0"/>
          </a:p>
          <a:p>
            <a:endParaRPr lang="en-US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Gravitational Torque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650" y="1354138"/>
            <a:ext cx="8229600" cy="4939982"/>
          </a:xfrm>
        </p:spPr>
        <p:txBody>
          <a:bodyPr/>
          <a:lstStyle/>
          <a:p>
            <a:r>
              <a:rPr lang="en-US" dirty="0" smtClean="0"/>
              <a:t>If magnet is not centered in tracer, the offset center of mass will produce a torque</a:t>
            </a:r>
          </a:p>
          <a:p>
            <a:r>
              <a:rPr lang="en-US" dirty="0" smtClean="0"/>
              <a:t>Gravitational torque</a:t>
            </a:r>
            <a:br>
              <a:rPr lang="en-US" dirty="0" smtClean="0"/>
            </a:br>
            <a:r>
              <a:rPr lang="en-US" dirty="0" smtClean="0"/>
              <a:t> contribution can</a:t>
            </a:r>
            <a:br>
              <a:rPr lang="en-US" dirty="0" smtClean="0"/>
            </a:br>
            <a:r>
              <a:rPr lang="en-US" dirty="0" smtClean="0"/>
              <a:t>be calculated, but small </a:t>
            </a:r>
            <a:br>
              <a:rPr lang="en-US" dirty="0" smtClean="0"/>
            </a:br>
            <a:r>
              <a:rPr lang="en-US" dirty="0" smtClean="0"/>
              <a:t>size makes this difficult</a:t>
            </a:r>
          </a:p>
          <a:p>
            <a:r>
              <a:rPr lang="en-US" dirty="0" smtClean="0"/>
              <a:t>Better approach is to </a:t>
            </a:r>
            <a:br>
              <a:rPr lang="en-US" dirty="0" smtClean="0"/>
            </a:br>
            <a:r>
              <a:rPr lang="en-US" dirty="0" smtClean="0"/>
              <a:t>determine in fluid bed</a:t>
            </a:r>
            <a:br>
              <a:rPr lang="en-US" dirty="0" smtClean="0"/>
            </a:br>
            <a:r>
              <a:rPr lang="en-US" dirty="0" smtClean="0"/>
              <a:t>by finding external field</a:t>
            </a:r>
            <a:br>
              <a:rPr lang="en-US" dirty="0" smtClean="0"/>
            </a:br>
            <a:r>
              <a:rPr lang="en-US" dirty="0" smtClean="0"/>
              <a:t>that offsets gravity and</a:t>
            </a:r>
            <a:br>
              <a:rPr lang="en-US" dirty="0" smtClean="0"/>
            </a:br>
            <a:r>
              <a:rPr lang="en-US" dirty="0" smtClean="0"/>
              <a:t> lets tracer to freely rotate </a:t>
            </a:r>
          </a:p>
        </p:txBody>
      </p:sp>
      <p:pic>
        <p:nvPicPr>
          <p:cNvPr id="4" name="Picture 3" descr="GravityTorque.w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46369" y="2206520"/>
            <a:ext cx="4349740" cy="30913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5.5 cm bed with porous plate distributor</a:t>
            </a:r>
          </a:p>
          <a:p>
            <a:r>
              <a:rPr lang="en-US" sz="2000" dirty="0" smtClean="0"/>
              <a:t>Settled bed depth of 11 cm (H/D=2)</a:t>
            </a:r>
          </a:p>
          <a:p>
            <a:r>
              <a:rPr lang="en-US" sz="2000" dirty="0" smtClean="0"/>
              <a:t>Glass beads</a:t>
            </a:r>
          </a:p>
          <a:p>
            <a:pPr lvl="1"/>
            <a:r>
              <a:rPr lang="en-US" sz="2000" dirty="0" smtClean="0"/>
              <a:t>107-177 micron</a:t>
            </a:r>
          </a:p>
          <a:p>
            <a:pPr lvl="1"/>
            <a:r>
              <a:rPr lang="en-US" sz="2000" dirty="0" smtClean="0"/>
              <a:t>177-250 micron</a:t>
            </a:r>
          </a:p>
          <a:p>
            <a:r>
              <a:rPr lang="en-US" sz="2000" dirty="0" smtClean="0"/>
              <a:t>U</a:t>
            </a:r>
            <a:r>
              <a:rPr lang="en-US" sz="2000" baseline="-25000" dirty="0" smtClean="0"/>
              <a:t>s</a:t>
            </a:r>
            <a:r>
              <a:rPr lang="en-US" sz="2000" dirty="0" smtClean="0"/>
              <a:t> up to 2U</a:t>
            </a:r>
            <a:r>
              <a:rPr lang="en-US" sz="2000" baseline="-25000" dirty="0" smtClean="0"/>
              <a:t>mf</a:t>
            </a:r>
            <a:endParaRPr lang="en-US" sz="2000" dirty="0" smtClean="0"/>
          </a:p>
          <a:p>
            <a:r>
              <a:rPr lang="en-US" sz="2000" dirty="0" smtClean="0"/>
              <a:t>300 sec runs</a:t>
            </a:r>
          </a:p>
          <a:p>
            <a:r>
              <a:rPr lang="en-US" sz="2000" dirty="0" smtClean="0"/>
              <a:t>External field varied from 0 to 6x earth field</a:t>
            </a:r>
          </a:p>
          <a:p>
            <a:r>
              <a:rPr lang="en-US" sz="2000" dirty="0" smtClean="0"/>
              <a:t>Determine number of &lt;90 degree rotations or events (to match force balance) in run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Rotations Vary with External Field</a:t>
            </a:r>
            <a:endParaRPr lang="en-US" dirty="0"/>
          </a:p>
        </p:txBody>
      </p:sp>
      <p:pic>
        <p:nvPicPr>
          <p:cNvPr id="4" name="Content Placeholder 3" descr="Field Effects on Flips.wm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57178" y="624933"/>
            <a:ext cx="7064078" cy="5664912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for 107-177 Glass Beads</a:t>
            </a:r>
            <a:endParaRPr lang="en-US" dirty="0"/>
          </a:p>
        </p:txBody>
      </p:sp>
      <p:pic>
        <p:nvPicPr>
          <p:cNvPr id="10" name="Content Placeholder 9" descr="107-177events.wm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80060" y="917546"/>
            <a:ext cx="8290560" cy="4970492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for 177-250  Glass Beads</a:t>
            </a:r>
            <a:endParaRPr lang="en-US" dirty="0"/>
          </a:p>
        </p:txBody>
      </p:sp>
      <p:pic>
        <p:nvPicPr>
          <p:cNvPr id="8" name="Content Placeholder 7" descr="177-250Events.wm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10540" y="1035837"/>
            <a:ext cx="8077200" cy="4852201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Bubble Frequency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61758"/>
            <a:ext cx="4695190" cy="4533900"/>
          </a:xfrm>
        </p:spPr>
        <p:txBody>
          <a:bodyPr/>
          <a:lstStyle/>
          <a:p>
            <a:r>
              <a:rPr lang="en-US" sz="2400" dirty="0" smtClean="0"/>
              <a:t>d(Events)/</a:t>
            </a:r>
            <a:r>
              <a:rPr lang="en-US" sz="2400" dirty="0" err="1" smtClean="0"/>
              <a:t>dDb</a:t>
            </a:r>
            <a:r>
              <a:rPr lang="en-US" sz="2400" dirty="0" smtClean="0"/>
              <a:t> is a constant</a:t>
            </a:r>
          </a:p>
          <a:p>
            <a:r>
              <a:rPr lang="en-US" sz="2400" dirty="0" smtClean="0"/>
              <a:t>Probability on an event require tracer encounter a  bubble with tracer is (x-area of bubble/x-area of bed)</a:t>
            </a:r>
          </a:p>
          <a:p>
            <a:r>
              <a:rPr lang="en-US" sz="2400" dirty="0" smtClean="0"/>
              <a:t>Number of bubbles in bed= d(Events)/</a:t>
            </a:r>
            <a:r>
              <a:rPr lang="en-US" sz="2400" dirty="0" err="1" smtClean="0"/>
              <a:t>dDb</a:t>
            </a:r>
            <a:r>
              <a:rPr lang="en-US" sz="2400" dirty="0" smtClean="0"/>
              <a:t> / (</a:t>
            </a:r>
            <a:r>
              <a:rPr lang="en-US" sz="2400" dirty="0" err="1" smtClean="0"/>
              <a:t>D</a:t>
            </a:r>
            <a:r>
              <a:rPr lang="en-US" sz="2400" baseline="-25000" dirty="0" err="1" smtClean="0"/>
              <a:t>bub</a:t>
            </a:r>
            <a:r>
              <a:rPr lang="en-US" sz="2400" baseline="-25000" dirty="0" smtClean="0"/>
              <a:t> </a:t>
            </a:r>
            <a:r>
              <a:rPr lang="en-US" sz="2400" dirty="0" smtClean="0"/>
              <a:t>/</a:t>
            </a:r>
            <a:r>
              <a:rPr lang="en-US" sz="2400" dirty="0" err="1" smtClean="0"/>
              <a:t>D</a:t>
            </a:r>
            <a:r>
              <a:rPr lang="en-US" sz="2400" baseline="-25000" dirty="0" err="1" smtClean="0"/>
              <a:t>bed</a:t>
            </a:r>
            <a:r>
              <a:rPr lang="en-US" sz="2400" dirty="0" smtClean="0"/>
              <a:t> )</a:t>
            </a:r>
            <a:r>
              <a:rPr lang="en-US" sz="2400" baseline="30000" dirty="0" smtClean="0"/>
              <a:t>2</a:t>
            </a:r>
            <a:endParaRPr lang="en-US" sz="2400" dirty="0" smtClean="0"/>
          </a:p>
          <a:p>
            <a:r>
              <a:rPr lang="en-US" sz="2400" dirty="0" smtClean="0"/>
              <a:t>Bubble Frequency ~1/(</a:t>
            </a:r>
            <a:r>
              <a:rPr lang="en-US" sz="2400" dirty="0" err="1" smtClean="0"/>
              <a:t>D</a:t>
            </a:r>
            <a:r>
              <a:rPr lang="en-US" sz="2400" baseline="-25000" dirty="0" err="1" smtClean="0"/>
              <a:t>bub</a:t>
            </a:r>
            <a:r>
              <a:rPr lang="en-US" sz="2400" dirty="0" smtClean="0"/>
              <a:t>)</a:t>
            </a:r>
            <a:r>
              <a:rPr lang="en-US" sz="2400" baseline="30000" dirty="0" smtClean="0"/>
              <a:t>2</a:t>
            </a:r>
            <a:endParaRPr lang="en-US" dirty="0"/>
          </a:p>
        </p:txBody>
      </p:sp>
      <p:pic>
        <p:nvPicPr>
          <p:cNvPr id="8" name="Picture 7" descr="107-177BubbleFreq.w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65420" y="1021080"/>
            <a:ext cx="3322319" cy="2439608"/>
          </a:xfrm>
          <a:prstGeom prst="rect">
            <a:avLst/>
          </a:prstGeom>
        </p:spPr>
      </p:pic>
      <p:pic>
        <p:nvPicPr>
          <p:cNvPr id="9" name="Picture 8" descr="177-250BubbleFreq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57800" y="3597662"/>
            <a:ext cx="3444240" cy="2571631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61658"/>
            <a:ext cx="8229600" cy="5884862"/>
          </a:xfrm>
        </p:spPr>
        <p:txBody>
          <a:bodyPr/>
          <a:lstStyle/>
          <a:p>
            <a:r>
              <a:rPr lang="en-US" dirty="0" smtClean="0"/>
              <a:t>Preliminary evaluation appears promising for determining bubble size statistics from MPT measurements</a:t>
            </a:r>
          </a:p>
          <a:p>
            <a:r>
              <a:rPr lang="en-US" dirty="0" smtClean="0"/>
              <a:t>An indirect measurement (like </a:t>
            </a:r>
            <a:r>
              <a:rPr lang="en-US" dirty="0" err="1" smtClean="0"/>
              <a:t>exoplanet</a:t>
            </a:r>
            <a:r>
              <a:rPr lang="en-US" dirty="0" smtClean="0"/>
              <a:t> detection from star brightness variability)</a:t>
            </a:r>
          </a:p>
          <a:p>
            <a:r>
              <a:rPr lang="en-US" dirty="0" smtClean="0"/>
              <a:t>Vector nature of magnetic field has potential to measure more bed properties like shear and turbulence</a:t>
            </a:r>
          </a:p>
          <a:p>
            <a:r>
              <a:rPr lang="en-US" dirty="0" smtClean="0"/>
              <a:t>What’s next? …Make measurements in single orifice bed with controlled known bubble size</a:t>
            </a:r>
          </a:p>
          <a:p>
            <a:r>
              <a:rPr lang="en-US" dirty="0" smtClean="0"/>
              <a:t>One instrument does both solids motions and bubble size distributions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5"/>
          <p:cNvSpPr>
            <a:spLocks noGrp="1" noChangeArrowheads="1"/>
          </p:cNvSpPr>
          <p:nvPr>
            <p:ph type="title"/>
          </p:nvPr>
        </p:nvSpPr>
        <p:spPr>
          <a:xfrm>
            <a:off x="179388" y="239713"/>
            <a:ext cx="8558212" cy="611187"/>
          </a:xfrm>
        </p:spPr>
        <p:txBody>
          <a:bodyPr/>
          <a:lstStyle/>
          <a:p>
            <a:pPr eaLnBrk="1" hangingPunct="1"/>
            <a:r>
              <a:rPr lang="en-US" sz="2800" smtClean="0">
                <a:ea typeface="ＭＳ Ｐゴシック" pitchFamily="34" charset="-128"/>
              </a:rPr>
              <a:t>Objectives</a:t>
            </a:r>
          </a:p>
        </p:txBody>
      </p:sp>
      <p:sp>
        <p:nvSpPr>
          <p:cNvPr id="10243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73075" y="962025"/>
            <a:ext cx="8199438" cy="5073650"/>
          </a:xfrm>
        </p:spPr>
        <p:txBody>
          <a:bodyPr/>
          <a:lstStyle/>
          <a:p>
            <a:pPr eaLnBrk="1" hangingPunct="1"/>
            <a:r>
              <a:rPr lang="en-US" sz="2400" dirty="0" smtClean="0">
                <a:ea typeface="ＭＳ Ｐゴシック" pitchFamily="34" charset="-128"/>
              </a:rPr>
              <a:t>Develop a </a:t>
            </a:r>
            <a:r>
              <a:rPr lang="en-US" sz="2400" dirty="0" err="1" smtClean="0">
                <a:ea typeface="ＭＳ Ｐゴシック" pitchFamily="34" charset="-128"/>
              </a:rPr>
              <a:t>methed</a:t>
            </a:r>
            <a:r>
              <a:rPr lang="en-US" sz="2400" dirty="0" smtClean="0">
                <a:ea typeface="ＭＳ Ｐゴシック" pitchFamily="34" charset="-128"/>
              </a:rPr>
              <a:t> to determine bubble size distribution with Magnetic particle Tracking (MPT)</a:t>
            </a:r>
          </a:p>
          <a:p>
            <a:pPr eaLnBrk="1" hangingPunct="1"/>
            <a:r>
              <a:rPr lang="en-US" sz="2400" dirty="0" smtClean="0">
                <a:ea typeface="ＭＳ Ｐゴシック" pitchFamily="34" charset="-128"/>
              </a:rPr>
              <a:t>Acquire data sets to show a “proof of concept”</a:t>
            </a:r>
          </a:p>
          <a:p>
            <a:pPr eaLnBrk="1" hangingPunct="1"/>
            <a:r>
              <a:rPr lang="en-US" sz="2400" dirty="0" smtClean="0">
                <a:ea typeface="ＭＳ Ｐゴシック" pitchFamily="34" charset="-128"/>
              </a:rPr>
              <a:t>Apply MPTS to develop statistically significant measures that characterize fluidized solids behavior and bubble size distribution</a:t>
            </a:r>
          </a:p>
          <a:p>
            <a:pPr eaLnBrk="1" hangingPunct="1"/>
            <a:r>
              <a:rPr lang="en-US" sz="2400" dirty="0" smtClean="0">
                <a:ea typeface="ＭＳ Ｐゴシック" pitchFamily="34" charset="-128"/>
              </a:rPr>
              <a:t>Acquire data sets that can be used for validation of first principles, two phase, low order and process models.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Publications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8138" y="962025"/>
            <a:ext cx="8588375" cy="3725863"/>
          </a:xfrm>
        </p:spPr>
        <p:txBody>
          <a:bodyPr/>
          <a:lstStyle/>
          <a:p>
            <a:r>
              <a:rPr lang="en-US" sz="2400" b="0" dirty="0" smtClean="0">
                <a:ea typeface="ＭＳ Ｐゴシック" pitchFamily="34" charset="-128"/>
              </a:rPr>
              <a:t>E. Patterson, J. Halow, and S. </a:t>
            </a:r>
            <a:r>
              <a:rPr lang="en-US" sz="2400" b="0" dirty="0" err="1" smtClean="0">
                <a:ea typeface="ＭＳ Ｐゴシック" pitchFamily="34" charset="-128"/>
              </a:rPr>
              <a:t>Daw</a:t>
            </a:r>
            <a:r>
              <a:rPr lang="en-US" sz="2400" b="0" dirty="0" smtClean="0">
                <a:ea typeface="ＭＳ Ｐゴシック" pitchFamily="34" charset="-128"/>
              </a:rPr>
              <a:t>, “Innovative Method Using Magnetic Particle Tracking to Measure Solids Circulation in a Spouted Fluidized Bed,” </a:t>
            </a:r>
            <a:r>
              <a:rPr lang="en-US" sz="2400" b="0" i="1" dirty="0" smtClean="0">
                <a:ea typeface="ＭＳ Ｐゴシック" pitchFamily="34" charset="-128"/>
              </a:rPr>
              <a:t>Ind. Eng. Chem. Res. </a:t>
            </a:r>
            <a:r>
              <a:rPr lang="en-US" sz="2400" b="0" dirty="0" smtClean="0">
                <a:ea typeface="ＭＳ Ｐゴシック" pitchFamily="34" charset="-128"/>
              </a:rPr>
              <a:t>2010, </a:t>
            </a:r>
            <a:r>
              <a:rPr lang="en-US" sz="2400" b="0" i="1" dirty="0" smtClean="0">
                <a:ea typeface="ＭＳ Ｐゴシック" pitchFamily="34" charset="-128"/>
              </a:rPr>
              <a:t>49, </a:t>
            </a:r>
            <a:r>
              <a:rPr lang="en-US" sz="2400" b="0" dirty="0" smtClean="0">
                <a:ea typeface="ＭＳ Ｐゴシック" pitchFamily="34" charset="-128"/>
              </a:rPr>
              <a:t>5037–5043.</a:t>
            </a:r>
          </a:p>
          <a:p>
            <a:r>
              <a:rPr lang="en-US" sz="2400" b="0" dirty="0" smtClean="0">
                <a:ea typeface="ＭＳ Ｐゴシック" pitchFamily="34" charset="-128"/>
              </a:rPr>
              <a:t>J. Halow, K </a:t>
            </a:r>
            <a:r>
              <a:rPr lang="en-US" sz="2400" b="0" dirty="0" err="1" smtClean="0">
                <a:ea typeface="ＭＳ Ｐゴシック" pitchFamily="34" charset="-128"/>
              </a:rPr>
              <a:t>Holsopple</a:t>
            </a:r>
            <a:r>
              <a:rPr lang="en-US" sz="2400" b="0" dirty="0" smtClean="0">
                <a:ea typeface="ＭＳ Ｐゴシック" pitchFamily="34" charset="-128"/>
              </a:rPr>
              <a:t>, B. </a:t>
            </a:r>
            <a:r>
              <a:rPr lang="en-US" sz="2400" b="0" dirty="0" err="1" smtClean="0">
                <a:ea typeface="ＭＳ Ｐゴシック" pitchFamily="34" charset="-128"/>
              </a:rPr>
              <a:t>Crawshaw</a:t>
            </a:r>
            <a:r>
              <a:rPr lang="en-US" sz="2400" b="0" dirty="0" smtClean="0">
                <a:ea typeface="ＭＳ Ｐゴシック" pitchFamily="34" charset="-128"/>
              </a:rPr>
              <a:t>, S. </a:t>
            </a:r>
            <a:r>
              <a:rPr lang="en-US" sz="2400" b="0" dirty="0" err="1" smtClean="0">
                <a:ea typeface="ＭＳ Ｐゴシック" pitchFamily="34" charset="-128"/>
              </a:rPr>
              <a:t>Daw</a:t>
            </a:r>
            <a:r>
              <a:rPr lang="en-US" sz="2400" b="0" dirty="0" smtClean="0">
                <a:ea typeface="ＭＳ Ｐゴシック" pitchFamily="34" charset="-128"/>
              </a:rPr>
              <a:t>, C. Finney, “Observed Mixing Behavior of Single Particles in a Bubbling Fluidized Bed of Higher-Density Particles,” Ind. Eng. Chem. Res.,</a:t>
            </a:r>
            <a:r>
              <a:rPr lang="en-US" sz="2400" dirty="0" smtClean="0">
                <a:ea typeface="ＭＳ Ｐゴシック" pitchFamily="34" charset="-128"/>
              </a:rPr>
              <a:t> </a:t>
            </a:r>
            <a:r>
              <a:rPr lang="en-US" sz="2400" b="0" dirty="0" smtClean="0">
                <a:ea typeface="ＭＳ Ｐゴシック" pitchFamily="34" charset="-128"/>
              </a:rPr>
              <a:t>2012, 51, 14566-14576.</a:t>
            </a:r>
          </a:p>
          <a:p>
            <a:r>
              <a:rPr lang="en-US" sz="2400" b="0" dirty="0" smtClean="0">
                <a:ea typeface="ＭＳ Ｐゴシック" pitchFamily="34" charset="-128"/>
              </a:rPr>
              <a:t>C.S. </a:t>
            </a:r>
            <a:r>
              <a:rPr lang="en-US" sz="2400" b="0" dirty="0" err="1" smtClean="0">
                <a:ea typeface="ＭＳ Ｐゴシック" pitchFamily="34" charset="-128"/>
              </a:rPr>
              <a:t>Daw</a:t>
            </a:r>
            <a:r>
              <a:rPr lang="en-US" sz="2400" b="0" dirty="0" smtClean="0">
                <a:ea typeface="ＭＳ Ｐゴシック" pitchFamily="34" charset="-128"/>
              </a:rPr>
              <a:t>, J. Halow,</a:t>
            </a:r>
            <a:r>
              <a:rPr lang="en-US" sz="2400" dirty="0" smtClean="0">
                <a:ea typeface="ＭＳ Ｐゴシック" pitchFamily="34" charset="-128"/>
              </a:rPr>
              <a:t> “</a:t>
            </a:r>
            <a:r>
              <a:rPr lang="en-US" sz="2400" b="0" dirty="0" smtClean="0">
                <a:ea typeface="ＭＳ Ｐゴシック" pitchFamily="34" charset="-128"/>
              </a:rPr>
              <a:t>A Random Walk Model for Biomass Particle Mixing in Bubbling Fluidized Beds,” </a:t>
            </a:r>
            <a:r>
              <a:rPr lang="en-US" sz="2400" b="0" i="1" dirty="0" smtClean="0">
                <a:ea typeface="ＭＳ Ｐゴシック" pitchFamily="34" charset="-128"/>
              </a:rPr>
              <a:t>Ind. Eng. Chem. Res., </a:t>
            </a:r>
            <a:r>
              <a:rPr lang="en-US" sz="2400" b="0" dirty="0" smtClean="0">
                <a:ea typeface="ＭＳ Ｐゴシック" pitchFamily="34" charset="-128"/>
              </a:rPr>
              <a:t>2014</a:t>
            </a:r>
          </a:p>
          <a:p>
            <a:r>
              <a:rPr lang="en-US" sz="2400" b="0" dirty="0" smtClean="0">
                <a:ea typeface="ＭＳ Ｐゴシック" pitchFamily="34" charset="-128"/>
              </a:rPr>
              <a:t>J. Halow, An Update on Magnetic Particle Tracking, NETL Multiphase workshop, August, 2015, Morgantown, WV</a:t>
            </a:r>
          </a:p>
          <a:p>
            <a:pPr>
              <a:buFont typeface="Symbol" pitchFamily="18" charset="2"/>
              <a:buNone/>
            </a:pPr>
            <a:endParaRPr lang="en-US" sz="2400" b="0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Background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328613" y="1111250"/>
            <a:ext cx="8229600" cy="5151438"/>
          </a:xfrm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Understanding solids motion in multiphase systems is </a:t>
            </a:r>
            <a:r>
              <a:rPr lang="en-US" dirty="0" err="1" smtClean="0">
                <a:ea typeface="ＭＳ Ｐゴシック" pitchFamily="34" charset="-128"/>
              </a:rPr>
              <a:t>neede</a:t>
            </a:r>
            <a:r>
              <a:rPr lang="en-US" dirty="0" smtClean="0">
                <a:ea typeface="ＭＳ Ｐゴシック" pitchFamily="34" charset="-128"/>
              </a:rPr>
              <a:t> for many processes</a:t>
            </a:r>
          </a:p>
          <a:p>
            <a:r>
              <a:rPr lang="en-US" dirty="0" smtClean="0">
                <a:ea typeface="ＭＳ Ｐゴシック" pitchFamily="34" charset="-128"/>
              </a:rPr>
              <a:t>Various methods have been used -- 2-D beds, tracer methods (radioactive, fluorescent, color, temperature, etc) and </a:t>
            </a:r>
            <a:r>
              <a:rPr lang="en-US" dirty="0" err="1" smtClean="0">
                <a:ea typeface="ＭＳ Ｐゴシック" pitchFamily="34" charset="-128"/>
              </a:rPr>
              <a:t>tomographic</a:t>
            </a:r>
            <a:r>
              <a:rPr lang="en-US" dirty="0" smtClean="0">
                <a:ea typeface="ＭＳ Ｐゴシック" pitchFamily="34" charset="-128"/>
              </a:rPr>
              <a:t> methods, in bed probes</a:t>
            </a:r>
          </a:p>
          <a:p>
            <a:r>
              <a:rPr lang="en-US" dirty="0" smtClean="0">
                <a:ea typeface="ＭＳ Ｐゴシック" pitchFamily="34" charset="-128"/>
              </a:rPr>
              <a:t>Passive magnetic tracking is non-invasive, safe, inexpensive and easy to use</a:t>
            </a:r>
          </a:p>
          <a:p>
            <a:r>
              <a:rPr lang="en-US" dirty="0" smtClean="0">
                <a:ea typeface="ＭＳ Ｐゴシック" pitchFamily="34" charset="-128"/>
              </a:rPr>
              <a:t> All methods have drawbacks and limitations</a:t>
            </a:r>
          </a:p>
          <a:p>
            <a:endParaRPr 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MTPS Current Capabilities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393700" y="914400"/>
            <a:ext cx="8229600" cy="5278438"/>
          </a:xfrm>
        </p:spPr>
        <p:txBody>
          <a:bodyPr/>
          <a:lstStyle/>
          <a:p>
            <a:r>
              <a:rPr lang="en-US" sz="2400" dirty="0" smtClean="0">
                <a:ea typeface="ＭＳ Ｐゴシック" pitchFamily="34" charset="-128"/>
              </a:rPr>
              <a:t>Beds  up to 10 cm in diameter have been studied (larger sizes possible)</a:t>
            </a:r>
          </a:p>
          <a:p>
            <a:r>
              <a:rPr lang="en-US" sz="2400" dirty="0" smtClean="0">
                <a:ea typeface="ＭＳ Ｐゴシック" pitchFamily="34" charset="-128"/>
              </a:rPr>
              <a:t>Sampling rates up to 200 hertz </a:t>
            </a:r>
          </a:p>
          <a:p>
            <a:r>
              <a:rPr lang="en-US" sz="2400" dirty="0" smtClean="0">
                <a:ea typeface="ＭＳ Ｐゴシック" pitchFamily="34" charset="-128"/>
              </a:rPr>
              <a:t>Runs times to 10 minutes</a:t>
            </a:r>
          </a:p>
          <a:p>
            <a:r>
              <a:rPr lang="en-US" sz="2400" dirty="0" smtClean="0">
                <a:ea typeface="ＭＳ Ｐゴシック" pitchFamily="34" charset="-128"/>
              </a:rPr>
              <a:t>Sensitivity &lt;0.1 </a:t>
            </a:r>
            <a:r>
              <a:rPr lang="en-US" sz="2400" dirty="0" err="1" smtClean="0">
                <a:ea typeface="ＭＳ Ｐゴシック" pitchFamily="34" charset="-128"/>
              </a:rPr>
              <a:t>milligauss</a:t>
            </a:r>
            <a:r>
              <a:rPr lang="en-US" sz="2400" dirty="0" smtClean="0">
                <a:ea typeface="ＭＳ Ｐゴシック" pitchFamily="34" charset="-128"/>
              </a:rPr>
              <a:t> </a:t>
            </a:r>
            <a:r>
              <a:rPr lang="en-US" sz="2400" dirty="0" smtClean="0">
                <a:ea typeface="ＭＳ Ｐゴシック" pitchFamily="34" charset="-128"/>
                <a:sym typeface="Wingdings" pitchFamily="2" charset="2"/>
              </a:rPr>
              <a:t></a:t>
            </a:r>
            <a:r>
              <a:rPr lang="en-US" sz="2400" dirty="0" smtClean="0">
                <a:ea typeface="ＭＳ Ｐゴシック" pitchFamily="34" charset="-128"/>
              </a:rPr>
              <a:t>equivalent to ~30 cm with smallest tracers</a:t>
            </a:r>
          </a:p>
          <a:p>
            <a:r>
              <a:rPr lang="en-US" sz="2400" dirty="0" smtClean="0">
                <a:ea typeface="ＭＳ Ｐゴシック" pitchFamily="34" charset="-128"/>
              </a:rPr>
              <a:t>Temperatures to 200-300 Centigrade possible</a:t>
            </a:r>
          </a:p>
          <a:p>
            <a:r>
              <a:rPr lang="en-US" sz="2400" dirty="0" smtClean="0">
                <a:ea typeface="ＭＳ Ｐゴシック" pitchFamily="34" charset="-128"/>
              </a:rPr>
              <a:t>Can be applied to spouting, bubbling, circulating fluid beds, granular flow or liquid flow systems</a:t>
            </a:r>
          </a:p>
          <a:p>
            <a:r>
              <a:rPr lang="en-US" sz="2400" dirty="0" smtClean="0">
                <a:ea typeface="ＭＳ Ｐゴシック" pitchFamily="34" charset="-128"/>
              </a:rPr>
              <a:t>Tracer sizes &gt; ~ 2 mm and densities &gt; 0.4 g/cc</a:t>
            </a:r>
          </a:p>
          <a:p>
            <a:r>
              <a:rPr lang="en-US" sz="2400" dirty="0" smtClean="0">
                <a:ea typeface="ＭＳ Ｐゴシック" pitchFamily="34" charset="-128"/>
              </a:rPr>
              <a:t>Trade offs can be made with tracer size, bed size, bed properties to extend range of </a:t>
            </a:r>
            <a:r>
              <a:rPr lang="en-US" sz="2400" dirty="0" err="1" smtClean="0">
                <a:ea typeface="ＭＳ Ｐゴシック" pitchFamily="34" charset="-128"/>
              </a:rPr>
              <a:t>experiements</a:t>
            </a:r>
            <a:endParaRPr lang="en-US" sz="2400" dirty="0" smtClean="0">
              <a:ea typeface="ＭＳ Ｐゴシック" pitchFamily="34" charset="-128"/>
            </a:endParaRPr>
          </a:p>
          <a:p>
            <a:pPr>
              <a:buFont typeface="Symbol" pitchFamily="18" charset="2"/>
              <a:buNone/>
            </a:pPr>
            <a:endParaRPr lang="en-US" dirty="0" smtClean="0">
              <a:ea typeface="ＭＳ Ｐゴシック" pitchFamily="34" charset="-128"/>
            </a:endParaRPr>
          </a:p>
          <a:p>
            <a:endParaRPr 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linear correlations?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546" y="1388862"/>
            <a:ext cx="8229600" cy="4533900"/>
          </a:xfrm>
        </p:spPr>
        <p:txBody>
          <a:bodyPr/>
          <a:lstStyle/>
          <a:p>
            <a:r>
              <a:rPr lang="en-US" sz="2400" dirty="0" smtClean="0"/>
              <a:t>Actual bubble size number distributions are not linear</a:t>
            </a:r>
          </a:p>
          <a:p>
            <a:r>
              <a:rPr lang="en-US" sz="2400" dirty="0" smtClean="0"/>
              <a:t>Event occurs when a bubble encounters a tracer so</a:t>
            </a:r>
          </a:p>
          <a:p>
            <a:r>
              <a:rPr lang="en-US" sz="2400" dirty="0" smtClean="0"/>
              <a:t>Probability on an encounter of any bubble with tracer is (x-area of bubble/x-area of bed)</a:t>
            </a:r>
          </a:p>
          <a:p>
            <a:r>
              <a:rPr lang="en-US" sz="2400" dirty="0" smtClean="0"/>
              <a:t>Or (</a:t>
            </a:r>
            <a:r>
              <a:rPr lang="en-US" sz="2400" dirty="0" err="1" smtClean="0"/>
              <a:t>D</a:t>
            </a:r>
            <a:r>
              <a:rPr lang="en-US" sz="2400" baseline="-25000" dirty="0" err="1" smtClean="0"/>
              <a:t>bub</a:t>
            </a:r>
            <a:r>
              <a:rPr lang="en-US" sz="2400" baseline="-25000" dirty="0" smtClean="0"/>
              <a:t> </a:t>
            </a:r>
            <a:r>
              <a:rPr lang="en-US" sz="2400" dirty="0" smtClean="0"/>
              <a:t>/</a:t>
            </a:r>
            <a:r>
              <a:rPr lang="en-US" sz="2400" dirty="0" err="1" smtClean="0"/>
              <a:t>D</a:t>
            </a:r>
            <a:r>
              <a:rPr lang="en-US" sz="2400" baseline="-25000" dirty="0" err="1" smtClean="0"/>
              <a:t>bed</a:t>
            </a:r>
            <a:r>
              <a:rPr lang="en-US" sz="2400" dirty="0" smtClean="0"/>
              <a:t> )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Number of bubbles = Events x (</a:t>
            </a:r>
            <a:r>
              <a:rPr lang="en-US" sz="2400" dirty="0" err="1" smtClean="0"/>
              <a:t>D</a:t>
            </a:r>
            <a:r>
              <a:rPr lang="en-US" sz="2400" baseline="-25000" dirty="0" err="1" smtClean="0"/>
              <a:t>bub</a:t>
            </a:r>
            <a:r>
              <a:rPr lang="en-US" sz="2400" baseline="-25000" dirty="0" smtClean="0"/>
              <a:t> </a:t>
            </a:r>
            <a:r>
              <a:rPr lang="en-US" sz="2400" dirty="0" smtClean="0"/>
              <a:t>/</a:t>
            </a:r>
            <a:r>
              <a:rPr lang="en-US" sz="2400" dirty="0" err="1" smtClean="0"/>
              <a:t>D</a:t>
            </a:r>
            <a:r>
              <a:rPr lang="en-US" sz="2400" baseline="-25000" dirty="0" err="1" smtClean="0"/>
              <a:t>bed</a:t>
            </a:r>
            <a:r>
              <a:rPr lang="en-US" sz="2400" dirty="0" smtClean="0"/>
              <a:t> )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Number distribution is 1/ (</a:t>
            </a:r>
            <a:r>
              <a:rPr lang="en-US" sz="2400" dirty="0" err="1" smtClean="0"/>
              <a:t>D</a:t>
            </a:r>
            <a:r>
              <a:rPr lang="en-US" sz="2400" baseline="-25000" dirty="0" err="1" smtClean="0"/>
              <a:t>bub</a:t>
            </a:r>
            <a:r>
              <a:rPr lang="en-US" sz="2400" dirty="0" smtClean="0"/>
              <a:t>)</a:t>
            </a:r>
            <a:r>
              <a:rPr lang="en-US" sz="2400" baseline="30000" dirty="0" smtClean="0"/>
              <a:t>3</a:t>
            </a:r>
            <a:r>
              <a:rPr lang="en-US" sz="2400" dirty="0" smtClean="0"/>
              <a:t> </a:t>
            </a:r>
          </a:p>
          <a:p>
            <a:pPr>
              <a:buNone/>
            </a:pPr>
            <a:endParaRPr lang="en-US" baseline="-25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3"/>
          <p:cNvSpPr>
            <a:spLocks noChangeArrowheads="1"/>
          </p:cNvSpPr>
          <p:nvPr/>
        </p:nvSpPr>
        <p:spPr bwMode="auto">
          <a:xfrm>
            <a:off x="239713" y="1131888"/>
            <a:ext cx="4968875" cy="536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15888" indent="-115888">
              <a:lnSpc>
                <a:spcPct val="80000"/>
              </a:lnSpc>
              <a:spcBef>
                <a:spcPct val="60000"/>
              </a:spcBef>
              <a:buClr>
                <a:srgbClr val="01673E"/>
              </a:buClr>
              <a:buFont typeface="Symbol" pitchFamily="18" charset="2"/>
              <a:buChar char="·"/>
            </a:pPr>
            <a:r>
              <a:rPr lang="en-US" sz="2000" b="1" dirty="0" smtClean="0">
                <a:solidFill>
                  <a:srgbClr val="000000"/>
                </a:solidFill>
              </a:rPr>
              <a:t>A method using magnetic tracers and external magnetic field sensors to measure motion in fluid beds</a:t>
            </a:r>
          </a:p>
          <a:p>
            <a:pPr marL="115888" indent="-115888">
              <a:lnSpc>
                <a:spcPct val="80000"/>
              </a:lnSpc>
              <a:spcBef>
                <a:spcPct val="60000"/>
              </a:spcBef>
              <a:buClr>
                <a:srgbClr val="01673E"/>
              </a:buClr>
              <a:buFont typeface="Symbol" pitchFamily="18" charset="2"/>
              <a:buChar char="·"/>
            </a:pPr>
            <a:r>
              <a:rPr lang="en-US" sz="2000" b="1" dirty="0" smtClean="0">
                <a:solidFill>
                  <a:srgbClr val="000000"/>
                </a:solidFill>
              </a:rPr>
              <a:t>Tracer </a:t>
            </a:r>
            <a:r>
              <a:rPr lang="en-US" sz="2000" b="1" dirty="0">
                <a:solidFill>
                  <a:srgbClr val="000000"/>
                </a:solidFill>
              </a:rPr>
              <a:t>particles are constructed by inserting a tiny neodymium magnet into a lower density particle</a:t>
            </a:r>
          </a:p>
          <a:p>
            <a:pPr marL="115888" indent="-115888">
              <a:lnSpc>
                <a:spcPct val="80000"/>
              </a:lnSpc>
              <a:spcBef>
                <a:spcPct val="60000"/>
              </a:spcBef>
              <a:buClr>
                <a:srgbClr val="01673E"/>
              </a:buClr>
              <a:buFont typeface="Symbol" pitchFamily="18" charset="2"/>
              <a:buChar char="·"/>
            </a:pPr>
            <a:r>
              <a:rPr lang="en-US" sz="2000" b="1" dirty="0">
                <a:solidFill>
                  <a:srgbClr val="000000"/>
                </a:solidFill>
              </a:rPr>
              <a:t>Single tracer particle injected into bed </a:t>
            </a:r>
            <a:r>
              <a:rPr lang="en-US" sz="2000" b="1" dirty="0" smtClean="0">
                <a:solidFill>
                  <a:srgbClr val="000000"/>
                </a:solidFill>
              </a:rPr>
              <a:t>that follows the motion of solids</a:t>
            </a:r>
            <a:endParaRPr lang="en-US" sz="2000" b="1" dirty="0">
              <a:solidFill>
                <a:srgbClr val="000000"/>
              </a:solidFill>
            </a:endParaRPr>
          </a:p>
          <a:p>
            <a:pPr marL="115888" indent="-115888">
              <a:lnSpc>
                <a:spcPct val="80000"/>
              </a:lnSpc>
              <a:spcBef>
                <a:spcPct val="60000"/>
              </a:spcBef>
              <a:buClr>
                <a:srgbClr val="01673E"/>
              </a:buClr>
              <a:buFont typeface="Symbol" pitchFamily="18" charset="2"/>
              <a:buChar char="·"/>
            </a:pPr>
            <a:r>
              <a:rPr lang="en-US" sz="2000" b="1" dirty="0">
                <a:solidFill>
                  <a:srgbClr val="000000"/>
                </a:solidFill>
              </a:rPr>
              <a:t>Magnetic field signals from tracer </a:t>
            </a:r>
            <a:r>
              <a:rPr lang="en-US" sz="2000" b="1" dirty="0" smtClean="0">
                <a:solidFill>
                  <a:srgbClr val="000000"/>
                </a:solidFill>
              </a:rPr>
              <a:t>sampled and recorded</a:t>
            </a:r>
            <a:endParaRPr lang="en-US" sz="2000" b="1" dirty="0">
              <a:solidFill>
                <a:srgbClr val="000000"/>
              </a:solidFill>
            </a:endParaRPr>
          </a:p>
          <a:p>
            <a:pPr marL="115888" indent="-115888">
              <a:lnSpc>
                <a:spcPct val="80000"/>
              </a:lnSpc>
              <a:spcBef>
                <a:spcPct val="60000"/>
              </a:spcBef>
              <a:buClr>
                <a:srgbClr val="01673E"/>
              </a:buClr>
              <a:buFont typeface="Symbol" pitchFamily="18" charset="2"/>
              <a:buChar char="·"/>
            </a:pPr>
            <a:r>
              <a:rPr lang="en-US" sz="2000" b="1" dirty="0" smtClean="0">
                <a:solidFill>
                  <a:srgbClr val="000000"/>
                </a:solidFill>
              </a:rPr>
              <a:t>Algorithms </a:t>
            </a:r>
            <a:r>
              <a:rPr lang="en-US" sz="2000" b="1" dirty="0">
                <a:solidFill>
                  <a:srgbClr val="000000"/>
                </a:solidFill>
              </a:rPr>
              <a:t>de-convolute signals to give 3D trajectory</a:t>
            </a:r>
          </a:p>
          <a:p>
            <a:pPr marL="115888" indent="-115888">
              <a:lnSpc>
                <a:spcPct val="80000"/>
              </a:lnSpc>
              <a:spcBef>
                <a:spcPct val="60000"/>
              </a:spcBef>
              <a:buClr>
                <a:srgbClr val="01673E"/>
              </a:buClr>
              <a:buFont typeface="Symbol" pitchFamily="18" charset="2"/>
              <a:buChar char="·"/>
            </a:pPr>
            <a:r>
              <a:rPr lang="en-US" sz="2000" b="1" dirty="0" smtClean="0">
                <a:solidFill>
                  <a:srgbClr val="000000"/>
                </a:solidFill>
              </a:rPr>
              <a:t>Trajectory data analyzed  to characterize solids motion</a:t>
            </a:r>
            <a:endParaRPr lang="en-US" sz="2000" b="1" dirty="0">
              <a:solidFill>
                <a:srgbClr val="000000"/>
              </a:solidFill>
            </a:endParaRPr>
          </a:p>
          <a:p>
            <a:pPr marL="115888" indent="-115888">
              <a:lnSpc>
                <a:spcPct val="80000"/>
              </a:lnSpc>
              <a:spcBef>
                <a:spcPct val="60000"/>
              </a:spcBef>
              <a:buClr>
                <a:srgbClr val="01673E"/>
              </a:buClr>
              <a:buFont typeface="Symbol" pitchFamily="18" charset="2"/>
              <a:buChar char="·"/>
            </a:pP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1030" name="AutoShape 6"/>
          <p:cNvSpPr>
            <a:spLocks noChangeArrowheads="1"/>
          </p:cNvSpPr>
          <p:nvPr/>
        </p:nvSpPr>
        <p:spPr bwMode="auto">
          <a:xfrm rot="5400000">
            <a:off x="6598442" y="2171192"/>
            <a:ext cx="574675" cy="279400"/>
          </a:xfrm>
          <a:prstGeom prst="rightArrow">
            <a:avLst>
              <a:gd name="adj1" fmla="val 50000"/>
              <a:gd name="adj2" fmla="val 3525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1" name="AutoShape 8"/>
          <p:cNvSpPr>
            <a:spLocks noChangeArrowheads="1"/>
          </p:cNvSpPr>
          <p:nvPr/>
        </p:nvSpPr>
        <p:spPr bwMode="auto">
          <a:xfrm rot="5400000">
            <a:off x="6576168" y="4039809"/>
            <a:ext cx="585787" cy="247650"/>
          </a:xfrm>
          <a:prstGeom prst="rightArrow">
            <a:avLst>
              <a:gd name="adj1" fmla="val 50000"/>
              <a:gd name="adj2" fmla="val 3923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026" name="Object 7"/>
          <p:cNvGraphicFramePr>
            <a:graphicFrameLocks noChangeAspect="1"/>
          </p:cNvGraphicFramePr>
          <p:nvPr/>
        </p:nvGraphicFramePr>
        <p:xfrm>
          <a:off x="6065133" y="4497198"/>
          <a:ext cx="1678551" cy="2078468"/>
        </p:xfrm>
        <a:graphic>
          <a:graphicData uri="http://schemas.openxmlformats.org/presentationml/2006/ole">
            <p:oleObj spid="_x0000_s1026" name="Plot" r:id="rId3" imgW="4317737" imgH="6784564" progId="">
              <p:embed/>
            </p:oleObj>
          </a:graphicData>
        </a:graphic>
      </p:graphicFrame>
      <p:sp>
        <p:nvSpPr>
          <p:cNvPr id="1032" name="TextBox 10"/>
          <p:cNvSpPr txBox="1">
            <a:spLocks noChangeArrowheads="1"/>
          </p:cNvSpPr>
          <p:nvPr/>
        </p:nvSpPr>
        <p:spPr bwMode="auto">
          <a:xfrm>
            <a:off x="381000" y="288925"/>
            <a:ext cx="82184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What is MPTS</a:t>
            </a:r>
          </a:p>
        </p:txBody>
      </p:sp>
      <p:pic>
        <p:nvPicPr>
          <p:cNvPr id="9" name="Picture 7" descr="DSC00994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8886" y="2603601"/>
            <a:ext cx="1829302" cy="1216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BlkPearlTrace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47460" y="982980"/>
            <a:ext cx="1373258" cy="10239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MPTS Key Features</a:t>
            </a:r>
          </a:p>
        </p:txBody>
      </p:sp>
      <p:pic>
        <p:nvPicPr>
          <p:cNvPr id="14339" name="Content Placeholder 3" descr="DSC0049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65650" y="895350"/>
            <a:ext cx="4197350" cy="2789238"/>
          </a:xfrm>
        </p:spPr>
      </p:pic>
      <p:sp>
        <p:nvSpPr>
          <p:cNvPr id="6" name="TextBox 5"/>
          <p:cNvSpPr txBox="1"/>
          <p:nvPr/>
        </p:nvSpPr>
        <p:spPr>
          <a:xfrm>
            <a:off x="520861" y="948691"/>
            <a:ext cx="3865944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sz="1800" b="1" dirty="0" smtClean="0"/>
              <a:t> Ridged but adjustable  stand to accurately position field sensors</a:t>
            </a:r>
          </a:p>
          <a:p>
            <a:pPr>
              <a:buFont typeface="Arial" pitchFamily="34" charset="0"/>
              <a:buChar char="•"/>
              <a:defRPr/>
            </a:pPr>
            <a:endParaRPr lang="en-US" sz="1800" b="1" dirty="0" smtClean="0"/>
          </a:p>
          <a:p>
            <a:pPr>
              <a:buFont typeface="Arial" pitchFamily="34" charset="0"/>
              <a:buChar char="•"/>
              <a:defRPr/>
            </a:pPr>
            <a:r>
              <a:rPr lang="en-US" sz="1800" b="1" dirty="0" smtClean="0"/>
              <a:t>Helmholtz coils to shape and  control external magnetic field in the test volume </a:t>
            </a:r>
          </a:p>
          <a:p>
            <a:pPr>
              <a:buFont typeface="Arial" pitchFamily="34" charset="0"/>
              <a:buChar char="•"/>
              <a:defRPr/>
            </a:pPr>
            <a:endParaRPr lang="en-US" sz="1800" b="1" dirty="0"/>
          </a:p>
          <a:p>
            <a:pPr>
              <a:buFont typeface="Arial" pitchFamily="34" charset="0"/>
              <a:buChar char="•"/>
              <a:defRPr/>
            </a:pPr>
            <a:r>
              <a:rPr lang="en-US" sz="1800" b="1" dirty="0" smtClean="0"/>
              <a:t>NI16 bit interface and Lab View Software to acquire and log data</a:t>
            </a:r>
          </a:p>
          <a:p>
            <a:pPr>
              <a:buFont typeface="Arial" pitchFamily="34" charset="0"/>
              <a:buChar char="•"/>
              <a:defRPr/>
            </a:pPr>
            <a:endParaRPr lang="en-US" sz="1800" b="1" dirty="0" smtClean="0"/>
          </a:p>
          <a:p>
            <a:pPr>
              <a:buFont typeface="Arial" pitchFamily="34" charset="0"/>
              <a:buChar char="•"/>
              <a:defRPr/>
            </a:pPr>
            <a:r>
              <a:rPr lang="en-US" sz="1800" b="1" dirty="0" smtClean="0"/>
              <a:t>High quality shielding to reduce noise</a:t>
            </a:r>
          </a:p>
          <a:p>
            <a:pPr>
              <a:buFont typeface="Arial" pitchFamily="34" charset="0"/>
              <a:buChar char="•"/>
              <a:defRPr/>
            </a:pPr>
            <a:endParaRPr lang="en-US" sz="1800" b="1" dirty="0" smtClean="0"/>
          </a:p>
          <a:p>
            <a:pPr>
              <a:buFont typeface="Arial" pitchFamily="34" charset="0"/>
              <a:buChar char="•"/>
              <a:defRPr/>
            </a:pPr>
            <a:r>
              <a:rPr lang="en-US" sz="1800" b="1" dirty="0" smtClean="0"/>
              <a:t>Algorithms to filter data and further reduce noise</a:t>
            </a:r>
          </a:p>
          <a:p>
            <a:pPr>
              <a:buFont typeface="Arial" pitchFamily="34" charset="0"/>
              <a:buChar char="•"/>
              <a:defRPr/>
            </a:pPr>
            <a:endParaRPr lang="en-US" sz="1800" b="1" dirty="0" smtClean="0"/>
          </a:p>
          <a:p>
            <a:pPr>
              <a:buFont typeface="Arial" pitchFamily="34" charset="0"/>
              <a:buChar char="•"/>
              <a:defRPr/>
            </a:pPr>
            <a:r>
              <a:rPr lang="en-US" sz="1800" b="1" dirty="0" smtClean="0"/>
              <a:t> Mass flow meter and multiple valves to accurately control and  measure flow</a:t>
            </a:r>
          </a:p>
        </p:txBody>
      </p:sp>
      <p:pic>
        <p:nvPicPr>
          <p:cNvPr id="14341" name="Picture 7" descr="DSC00994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41888" y="3992563"/>
            <a:ext cx="3600450" cy="239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185738" y="173038"/>
            <a:ext cx="8775700" cy="542925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Information we get from MPTS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382588" y="728663"/>
            <a:ext cx="5613400" cy="5534025"/>
          </a:xfrm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3D trajectory data </a:t>
            </a:r>
          </a:p>
          <a:p>
            <a:pPr lvl="1"/>
            <a:r>
              <a:rPr lang="en-US" sz="2000" dirty="0" smtClean="0">
                <a:ea typeface="ＭＳ Ｐゴシック" pitchFamily="34" charset="-128"/>
              </a:rPr>
              <a:t>Visualize tracer motion</a:t>
            </a:r>
          </a:p>
          <a:p>
            <a:pPr lvl="2"/>
            <a:r>
              <a:rPr lang="en-US" sz="1800" dirty="0" smtClean="0">
                <a:ea typeface="ＭＳ Ｐゴシック" pitchFamily="34" charset="-128"/>
              </a:rPr>
              <a:t>Position versus time graphs</a:t>
            </a:r>
          </a:p>
          <a:p>
            <a:pPr lvl="2"/>
            <a:r>
              <a:rPr lang="en-US" sz="1800" dirty="0" smtClean="0">
                <a:ea typeface="ＭＳ Ｐゴシック" pitchFamily="34" charset="-128"/>
              </a:rPr>
              <a:t>3D vector plots</a:t>
            </a:r>
          </a:p>
          <a:p>
            <a:pPr lvl="2"/>
            <a:r>
              <a:rPr lang="en-US" sz="2000" dirty="0" smtClean="0">
                <a:ea typeface="ＭＳ Ｐゴシック" pitchFamily="34" charset="-128"/>
              </a:rPr>
              <a:t>Visualize average position</a:t>
            </a:r>
          </a:p>
          <a:p>
            <a:pPr lvl="2"/>
            <a:r>
              <a:rPr lang="en-US" sz="1800" dirty="0" smtClean="0">
                <a:ea typeface="ＭＳ Ｐゴシック" pitchFamily="34" charset="-128"/>
              </a:rPr>
              <a:t>“Dot clouds” 3D or 2D </a:t>
            </a:r>
            <a:r>
              <a:rPr lang="en-US" sz="1800" dirty="0" err="1" smtClean="0">
                <a:ea typeface="ＭＳ Ｐゴシック" pitchFamily="34" charset="-128"/>
              </a:rPr>
              <a:t>slicesa</a:t>
            </a:r>
            <a:endParaRPr lang="en-US" sz="1800" dirty="0" smtClean="0">
              <a:ea typeface="ＭＳ Ｐゴシック" pitchFamily="34" charset="-128"/>
            </a:endParaRPr>
          </a:p>
          <a:p>
            <a:pPr lvl="1"/>
            <a:r>
              <a:rPr lang="en-US" sz="2000" dirty="0" smtClean="0">
                <a:ea typeface="ＭＳ Ｐゴシック" pitchFamily="34" charset="-128"/>
              </a:rPr>
              <a:t>Quantitative spatial information</a:t>
            </a:r>
          </a:p>
          <a:p>
            <a:pPr lvl="2"/>
            <a:r>
              <a:rPr lang="en-US" sz="1800" dirty="0" smtClean="0">
                <a:ea typeface="ＭＳ Ｐゴシック" pitchFamily="34" charset="-128"/>
              </a:rPr>
              <a:t>Frequency distributions i.e. </a:t>
            </a:r>
            <a:r>
              <a:rPr lang="en-US" sz="1800" dirty="0" err="1" smtClean="0">
                <a:ea typeface="ＭＳ Ｐゴシック" pitchFamily="34" charset="-128"/>
              </a:rPr>
              <a:t>Weibull</a:t>
            </a:r>
            <a:endParaRPr lang="en-US" sz="1800" dirty="0" smtClean="0">
              <a:ea typeface="ＭＳ Ｐゴシック" pitchFamily="34" charset="-128"/>
            </a:endParaRPr>
          </a:p>
          <a:p>
            <a:pPr lvl="2"/>
            <a:r>
              <a:rPr lang="en-US" sz="1800" dirty="0" smtClean="0">
                <a:ea typeface="ＭＳ Ｐゴシック" pitchFamily="34" charset="-128"/>
              </a:rPr>
              <a:t>Fit to statistical models</a:t>
            </a:r>
          </a:p>
          <a:p>
            <a:pPr lvl="1"/>
            <a:r>
              <a:rPr lang="en-US" sz="2000" dirty="0" smtClean="0">
                <a:ea typeface="ＭＳ Ｐゴシック" pitchFamily="34" charset="-128"/>
              </a:rPr>
              <a:t>Quantitative temporal information</a:t>
            </a:r>
          </a:p>
          <a:p>
            <a:pPr lvl="2"/>
            <a:r>
              <a:rPr lang="en-US" sz="1800" dirty="0" smtClean="0">
                <a:ea typeface="ＭＳ Ｐゴシック" pitchFamily="34" charset="-128"/>
              </a:rPr>
              <a:t>Autocorrelation or FFT</a:t>
            </a:r>
          </a:p>
          <a:p>
            <a:r>
              <a:rPr lang="en-US" sz="2800" dirty="0" smtClean="0">
                <a:ea typeface="ＭＳ Ｐゴシック" pitchFamily="34" charset="-128"/>
              </a:rPr>
              <a:t>Bubble size distribution</a:t>
            </a:r>
          </a:p>
          <a:p>
            <a:pPr lvl="1"/>
            <a:r>
              <a:rPr lang="en-US" sz="2000" dirty="0" smtClean="0">
                <a:ea typeface="ＭＳ Ｐゴシック" pitchFamily="34" charset="-128"/>
              </a:rPr>
              <a:t>Overall and versus bed height</a:t>
            </a:r>
          </a:p>
          <a:p>
            <a:pPr lvl="1"/>
            <a:r>
              <a:rPr lang="en-US" sz="2000" dirty="0" smtClean="0">
                <a:ea typeface="ＭＳ Ｐゴシック" pitchFamily="34" charset="-128"/>
              </a:rPr>
              <a:t>Determine bubble coalescence dynamics </a:t>
            </a:r>
          </a:p>
          <a:p>
            <a:pPr lvl="2"/>
            <a:endParaRPr lang="en-US" dirty="0" smtClean="0">
              <a:ea typeface="ＭＳ Ｐゴシック" pitchFamily="34" charset="-128"/>
            </a:endParaRPr>
          </a:p>
        </p:txBody>
      </p:sp>
      <p:pic>
        <p:nvPicPr>
          <p:cNvPr id="16388" name="Picture 3" descr="PickupSegraTracj1102gcc2Umflong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1412" y="602406"/>
            <a:ext cx="1811337" cy="1145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4" descr="3D_SG120UUmf2.5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69323" y="1807399"/>
            <a:ext cx="1808163" cy="1039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5" descr="89frequencies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4612" y="2997844"/>
            <a:ext cx="1820862" cy="706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6" descr="SG76AutoCorrSummarygrided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4703" y="3789122"/>
            <a:ext cx="1828800" cy="1130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Events107_177.wm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67984" y="5092860"/>
            <a:ext cx="1854433" cy="14526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Tracer Rotation Key to Bubble Sizes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120650" y="944880"/>
            <a:ext cx="5157406" cy="5490644"/>
          </a:xfrm>
        </p:spPr>
        <p:txBody>
          <a:bodyPr/>
          <a:lstStyle/>
          <a:p>
            <a:pPr>
              <a:buNone/>
            </a:pPr>
            <a:r>
              <a:rPr lang="en-US" sz="2000" dirty="0" smtClean="0">
                <a:ea typeface="ＭＳ Ｐゴシック" pitchFamily="34" charset="-128"/>
              </a:rPr>
              <a:t>	</a:t>
            </a:r>
            <a:r>
              <a:rPr lang="en-US" u="sng" dirty="0" smtClean="0">
                <a:ea typeface="ＭＳ Ｐゴシック" pitchFamily="34" charset="-128"/>
              </a:rPr>
              <a:t>Tracer in quiet bed</a:t>
            </a:r>
            <a:endParaRPr lang="en-US" sz="2000" dirty="0" smtClean="0">
              <a:ea typeface="ＭＳ Ｐゴシック" pitchFamily="34" charset="-128"/>
            </a:endParaRPr>
          </a:p>
          <a:p>
            <a:r>
              <a:rPr lang="en-US" sz="2000" dirty="0" smtClean="0">
                <a:ea typeface="ＭＳ Ｐゴシック" pitchFamily="34" charset="-128"/>
              </a:rPr>
              <a:t>Tracer orientation has magnetic axis vertical  parallel to external field</a:t>
            </a:r>
          </a:p>
          <a:p>
            <a:r>
              <a:rPr lang="en-US" sz="2000" dirty="0" smtClean="0">
                <a:ea typeface="ＭＳ Ｐゴシック" pitchFamily="34" charset="-128"/>
              </a:rPr>
              <a:t>Bubbles induce shear at the interface with emulsion phase – Other shear events less significant</a:t>
            </a:r>
          </a:p>
          <a:p>
            <a:pPr>
              <a:buNone/>
            </a:pPr>
            <a:r>
              <a:rPr lang="en-US" sz="2000" dirty="0" smtClean="0">
                <a:ea typeface="ＭＳ Ｐゴシック" pitchFamily="34" charset="-128"/>
              </a:rPr>
              <a:t>	</a:t>
            </a:r>
            <a:r>
              <a:rPr lang="en-US" sz="2400" u="sng" dirty="0" smtClean="0">
                <a:ea typeface="ＭＳ Ｐゴシック" pitchFamily="34" charset="-128"/>
              </a:rPr>
              <a:t>Tracer Disturbed by bubble</a:t>
            </a:r>
            <a:endParaRPr lang="en-US" sz="2000" dirty="0" smtClean="0">
              <a:ea typeface="ＭＳ Ｐゴシック" pitchFamily="34" charset="-128"/>
            </a:endParaRPr>
          </a:p>
          <a:p>
            <a:r>
              <a:rPr lang="en-US" sz="2000" dirty="0" smtClean="0">
                <a:ea typeface="ＭＳ Ｐゴシック" pitchFamily="34" charset="-128"/>
              </a:rPr>
              <a:t>Shear imposes a torque on tracer causing it to rotate</a:t>
            </a:r>
          </a:p>
          <a:p>
            <a:r>
              <a:rPr lang="en-US" sz="2000" dirty="0" smtClean="0">
                <a:ea typeface="ＭＳ Ｐゴシック" pitchFamily="34" charset="-128"/>
              </a:rPr>
              <a:t>Imposed vertical field from earth’s magnetic field and Helmholtz coils resists this rotation</a:t>
            </a:r>
          </a:p>
          <a:p>
            <a:r>
              <a:rPr lang="en-US" sz="2000" dirty="0" smtClean="0">
                <a:ea typeface="ＭＳ Ｐゴシック" pitchFamily="34" charset="-128"/>
              </a:rPr>
              <a:t>If tracers center of gravity is not at geometric center, gravity also affects rotation</a:t>
            </a:r>
          </a:p>
          <a:p>
            <a:endParaRPr lang="en-US" dirty="0" smtClean="0">
              <a:ea typeface="ＭＳ Ｐゴシック" pitchFamily="34" charset="-128"/>
            </a:endParaRPr>
          </a:p>
          <a:p>
            <a:pPr lvl="1"/>
            <a:endParaRPr lang="en-US" dirty="0" smtClean="0">
              <a:ea typeface="ＭＳ Ｐゴシック" pitchFamily="34" charset="-128"/>
            </a:endParaRPr>
          </a:p>
          <a:p>
            <a:pPr lvl="1"/>
            <a:endParaRPr lang="en-US" dirty="0" smtClean="0">
              <a:ea typeface="ＭＳ Ｐゴシック" pitchFamily="34" charset="-128"/>
            </a:endParaRPr>
          </a:p>
        </p:txBody>
      </p:sp>
      <p:pic>
        <p:nvPicPr>
          <p:cNvPr id="6" name="Picture 5" descr="Centered stableOrienta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29669" y="879675"/>
            <a:ext cx="3460890" cy="2673753"/>
          </a:xfrm>
          <a:prstGeom prst="rect">
            <a:avLst/>
          </a:prstGeom>
        </p:spPr>
      </p:pic>
      <p:pic>
        <p:nvPicPr>
          <p:cNvPr id="7" name="Picture 6" descr="UnstableOrientat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21003" y="3831220"/>
            <a:ext cx="3258628" cy="25174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Torque on the Tracer from Bed Shear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</a:t>
            </a:r>
            <a:r>
              <a:rPr lang="en-US" dirty="0" err="1" smtClean="0"/>
              <a:t>Faxen’s</a:t>
            </a:r>
            <a:r>
              <a:rPr lang="en-US" dirty="0" smtClean="0"/>
              <a:t> Law from Laminar Theory:</a:t>
            </a:r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r>
              <a:rPr lang="en-US" dirty="0" smtClean="0"/>
              <a:t>	</a:t>
            </a:r>
          </a:p>
          <a:p>
            <a:pPr lvl="1">
              <a:buNone/>
            </a:pPr>
            <a:r>
              <a:rPr lang="en-US" dirty="0" smtClean="0"/>
              <a:t>Only Gradient perpendicular to magnetic axis matters and fluid is not rotating. So: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lvl="1">
              <a:buNone/>
            </a:pPr>
            <a:endParaRPr lang="en-US" dirty="0"/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1745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44895" y="2343873"/>
            <a:ext cx="5607831" cy="943337"/>
          </a:xfrm>
          <a:prstGeom prst="rect">
            <a:avLst/>
          </a:prstGeom>
          <a:noFill/>
        </p:spPr>
      </p:pic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8302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45488" y="4872364"/>
            <a:ext cx="3336443" cy="1023972"/>
          </a:xfrm>
          <a:prstGeom prst="rect">
            <a:avLst/>
          </a:prstGeom>
          <a:noFill/>
        </p:spPr>
      </p:pic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Gradient and Viscosity?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Velocity gradient: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Viscosity (Grace 1970):</a:t>
            </a:r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1979271" y="2342017"/>
          <a:ext cx="2419109" cy="1227608"/>
        </p:xfrm>
        <a:graphic>
          <a:graphicData uri="http://schemas.openxmlformats.org/presentationml/2006/ole">
            <p:oleObj spid="_x0000_s38914" name="Equation" r:id="rId3" imgW="850680" imgH="431640" progId="Equation.3">
              <p:embed/>
            </p:oleObj>
          </a:graphicData>
        </a:graphic>
      </p:graphicFrame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30683" y="5040776"/>
            <a:ext cx="4132737" cy="1116956"/>
          </a:xfrm>
          <a:prstGeom prst="rect">
            <a:avLst/>
          </a:prstGeom>
          <a:noFill/>
        </p:spPr>
      </p:pic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 descr="Shea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40102" y="1307940"/>
            <a:ext cx="2939968" cy="28353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Magnetic torque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Interaction of magnet with external magnetic field: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2400" dirty="0" smtClean="0"/>
              <a:t>Maximum torque at 90 degrees</a:t>
            </a:r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/>
          </a:p>
        </p:txBody>
      </p:sp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9937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64871" y="2210765"/>
            <a:ext cx="3866671" cy="659756"/>
          </a:xfrm>
          <a:prstGeom prst="rect">
            <a:avLst/>
          </a:prstGeom>
          <a:noFill/>
        </p:spPr>
      </p:pic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0" y="7080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69044" y="4201611"/>
            <a:ext cx="3264060" cy="656592"/>
          </a:xfrm>
          <a:prstGeom prst="rect">
            <a:avLst/>
          </a:prstGeom>
          <a:noFill/>
        </p:spPr>
      </p:pic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0" y="6778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12" descr="MagtorqueMax.w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00290" y="2569580"/>
            <a:ext cx="2654783" cy="30267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_ORNL template_0704">
  <a:themeElements>
    <a:clrScheme name="8_ORNL template_0704 11">
      <a:dk1>
        <a:srgbClr val="000000"/>
      </a:dk1>
      <a:lt1>
        <a:srgbClr val="FFFFFF"/>
      </a:lt1>
      <a:dk2>
        <a:srgbClr val="01673E"/>
      </a:dk2>
      <a:lt2>
        <a:srgbClr val="333333"/>
      </a:lt2>
      <a:accent1>
        <a:srgbClr val="003D6C"/>
      </a:accent1>
      <a:accent2>
        <a:srgbClr val="267186"/>
      </a:accent2>
      <a:accent3>
        <a:srgbClr val="FFFFFF"/>
      </a:accent3>
      <a:accent4>
        <a:srgbClr val="000000"/>
      </a:accent4>
      <a:accent5>
        <a:srgbClr val="AAAFBA"/>
      </a:accent5>
      <a:accent6>
        <a:srgbClr val="216679"/>
      </a:accent6>
      <a:hlink>
        <a:srgbClr val="8D1357"/>
      </a:hlink>
      <a:folHlink>
        <a:srgbClr val="FFCC66"/>
      </a:folHlink>
    </a:clrScheme>
    <a:fontScheme name="8_ORNL template_0704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ORNL template_0704 1">
        <a:dk1>
          <a:srgbClr val="00008A"/>
        </a:dk1>
        <a:lt1>
          <a:srgbClr val="FFFFFF"/>
        </a:lt1>
        <a:dk2>
          <a:srgbClr val="000099"/>
        </a:dk2>
        <a:lt2>
          <a:srgbClr val="FFFFFF"/>
        </a:lt2>
        <a:accent1>
          <a:srgbClr val="0099FF"/>
        </a:accent1>
        <a:accent2>
          <a:srgbClr val="00007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6E"/>
        </a:accent6>
        <a:hlink>
          <a:srgbClr val="EAEAEA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ORNL template_0704 2">
        <a:dk1>
          <a:srgbClr val="5B5B89"/>
        </a:dk1>
        <a:lt1>
          <a:srgbClr val="FFFFFF"/>
        </a:lt1>
        <a:dk2>
          <a:srgbClr val="666699"/>
        </a:dk2>
        <a:lt2>
          <a:srgbClr val="DFDEF6"/>
        </a:lt2>
        <a:accent1>
          <a:srgbClr val="6666FF"/>
        </a:accent1>
        <a:accent2>
          <a:srgbClr val="52527C"/>
        </a:accent2>
        <a:accent3>
          <a:srgbClr val="B8B8CA"/>
        </a:accent3>
        <a:accent4>
          <a:srgbClr val="DADADA"/>
        </a:accent4>
        <a:accent5>
          <a:srgbClr val="B8B8FF"/>
        </a:accent5>
        <a:accent6>
          <a:srgbClr val="494970"/>
        </a:accent6>
        <a:hlink>
          <a:srgbClr val="9999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ORNL template_0704 3">
        <a:dk1>
          <a:srgbClr val="70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6000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560000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ORNL template_0704 4">
        <a:dk1>
          <a:srgbClr val="000000"/>
        </a:dk1>
        <a:lt1>
          <a:srgbClr val="FDEB9D"/>
        </a:lt1>
        <a:dk2>
          <a:srgbClr val="000000"/>
        </a:dk2>
        <a:lt2>
          <a:srgbClr val="E0CE82"/>
        </a:lt2>
        <a:accent1>
          <a:srgbClr val="EAEAEA"/>
        </a:accent1>
        <a:accent2>
          <a:srgbClr val="C2B476"/>
        </a:accent2>
        <a:accent3>
          <a:srgbClr val="FEF3CC"/>
        </a:accent3>
        <a:accent4>
          <a:srgbClr val="000000"/>
        </a:accent4>
        <a:accent5>
          <a:srgbClr val="F3F3F3"/>
        </a:accent5>
        <a:accent6>
          <a:srgbClr val="B0A36A"/>
        </a:accent6>
        <a:hlink>
          <a:srgbClr val="A47900"/>
        </a:hlink>
        <a:folHlink>
          <a:srgbClr val="8C8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ORNL template_0704 5">
        <a:dk1>
          <a:srgbClr val="5B5E52"/>
        </a:dk1>
        <a:lt1>
          <a:srgbClr val="FFFFFF"/>
        </a:lt1>
        <a:dk2>
          <a:srgbClr val="686B5D"/>
        </a:dk2>
        <a:lt2>
          <a:srgbClr val="CCD5C7"/>
        </a:lt2>
        <a:accent1>
          <a:srgbClr val="809EA8"/>
        </a:accent1>
        <a:accent2>
          <a:srgbClr val="4F5147"/>
        </a:accent2>
        <a:accent3>
          <a:srgbClr val="B9BAB6"/>
        </a:accent3>
        <a:accent4>
          <a:srgbClr val="DADADA"/>
        </a:accent4>
        <a:accent5>
          <a:srgbClr val="C0CCD1"/>
        </a:accent5>
        <a:accent6>
          <a:srgbClr val="47493F"/>
        </a:accent6>
        <a:hlink>
          <a:srgbClr val="AAA854"/>
        </a:hlink>
        <a:folHlink>
          <a:srgbClr val="E1D0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ORNL template_0704 6">
        <a:dk1>
          <a:srgbClr val="46532B"/>
        </a:dk1>
        <a:lt1>
          <a:srgbClr val="FFFFFF"/>
        </a:lt1>
        <a:dk2>
          <a:srgbClr val="4E5D31"/>
        </a:dk2>
        <a:lt2>
          <a:srgbClr val="FFFFCC"/>
        </a:lt2>
        <a:accent1>
          <a:srgbClr val="8F8C00"/>
        </a:accent1>
        <a:accent2>
          <a:srgbClr val="424F29"/>
        </a:accent2>
        <a:accent3>
          <a:srgbClr val="B2B6AD"/>
        </a:accent3>
        <a:accent4>
          <a:srgbClr val="DADADA"/>
        </a:accent4>
        <a:accent5>
          <a:srgbClr val="C6C5AA"/>
        </a:accent5>
        <a:accent6>
          <a:srgbClr val="3B4724"/>
        </a:accent6>
        <a:hlink>
          <a:srgbClr val="33CC33"/>
        </a:hlink>
        <a:folHlink>
          <a:srgbClr val="00A1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ORNL template_0704 7">
        <a:dk1>
          <a:srgbClr val="007673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5A58"/>
        </a:accent6>
        <a:hlink>
          <a:srgbClr val="FFCC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ORNL template_0704 8">
        <a:dk1>
          <a:srgbClr val="000000"/>
        </a:dk1>
        <a:lt1>
          <a:srgbClr val="E6F8F4"/>
        </a:lt1>
        <a:dk2>
          <a:srgbClr val="000000"/>
        </a:dk2>
        <a:lt2>
          <a:srgbClr val="C5DBD6"/>
        </a:lt2>
        <a:accent1>
          <a:srgbClr val="CCFF99"/>
        </a:accent1>
        <a:accent2>
          <a:srgbClr val="ACBAB7"/>
        </a:accent2>
        <a:accent3>
          <a:srgbClr val="F0FBF8"/>
        </a:accent3>
        <a:accent4>
          <a:srgbClr val="000000"/>
        </a:accent4>
        <a:accent5>
          <a:srgbClr val="E2FFCA"/>
        </a:accent5>
        <a:accent6>
          <a:srgbClr val="9BA8A6"/>
        </a:accent6>
        <a:hlink>
          <a:srgbClr val="008080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ORNL template_0704 9">
        <a:dk1>
          <a:srgbClr val="000000"/>
        </a:dk1>
        <a:lt1>
          <a:srgbClr val="EAEAEA"/>
        </a:lt1>
        <a:dk2>
          <a:srgbClr val="000000"/>
        </a:dk2>
        <a:lt2>
          <a:srgbClr val="D1D1D1"/>
        </a:lt2>
        <a:accent1>
          <a:srgbClr val="CCECFF"/>
        </a:accent1>
        <a:accent2>
          <a:srgbClr val="B2B2B2"/>
        </a:accent2>
        <a:accent3>
          <a:srgbClr val="F3F3F3"/>
        </a:accent3>
        <a:accent4>
          <a:srgbClr val="000000"/>
        </a:accent4>
        <a:accent5>
          <a:srgbClr val="E2F4FF"/>
        </a:accent5>
        <a:accent6>
          <a:srgbClr val="A1A1A1"/>
        </a:accent6>
        <a:hlink>
          <a:srgbClr val="7200E4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ORNL template_0704 10">
        <a:dk1>
          <a:srgbClr val="000000"/>
        </a:dk1>
        <a:lt1>
          <a:srgbClr val="FFFFFF"/>
        </a:lt1>
        <a:dk2>
          <a:srgbClr val="01673E"/>
        </a:dk2>
        <a:lt2>
          <a:srgbClr val="333333"/>
        </a:lt2>
        <a:accent1>
          <a:srgbClr val="8D0A56"/>
        </a:accent1>
        <a:accent2>
          <a:srgbClr val="267186"/>
        </a:accent2>
        <a:accent3>
          <a:srgbClr val="FFFFFF"/>
        </a:accent3>
        <a:accent4>
          <a:srgbClr val="000000"/>
        </a:accent4>
        <a:accent5>
          <a:srgbClr val="C5AAB4"/>
        </a:accent5>
        <a:accent6>
          <a:srgbClr val="216679"/>
        </a:accent6>
        <a:hlink>
          <a:srgbClr val="FFCC66"/>
        </a:hlink>
        <a:folHlink>
          <a:srgbClr val="76A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ORNL template_0704 11">
        <a:dk1>
          <a:srgbClr val="000000"/>
        </a:dk1>
        <a:lt1>
          <a:srgbClr val="FFFFFF"/>
        </a:lt1>
        <a:dk2>
          <a:srgbClr val="01673E"/>
        </a:dk2>
        <a:lt2>
          <a:srgbClr val="333333"/>
        </a:lt2>
        <a:accent1>
          <a:srgbClr val="003D6C"/>
        </a:accent1>
        <a:accent2>
          <a:srgbClr val="267186"/>
        </a:accent2>
        <a:accent3>
          <a:srgbClr val="FFFFFF"/>
        </a:accent3>
        <a:accent4>
          <a:srgbClr val="000000"/>
        </a:accent4>
        <a:accent5>
          <a:srgbClr val="AAAFBA"/>
        </a:accent5>
        <a:accent6>
          <a:srgbClr val="216679"/>
        </a:accent6>
        <a:hlink>
          <a:srgbClr val="8D1357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ORNL template_0707</Template>
  <TotalTime>10456</TotalTime>
  <Words>994</Words>
  <Application>Microsoft Office PowerPoint</Application>
  <PresentationFormat>On-screen Show (4:3)</PresentationFormat>
  <Paragraphs>164</Paragraphs>
  <Slides>24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8_ORNL template_0704</vt:lpstr>
      <vt:lpstr>Plot</vt:lpstr>
      <vt:lpstr>Equation</vt:lpstr>
      <vt:lpstr>A Method to Determine Bubble Size Distribution with  Magnetic Particle Tracking</vt:lpstr>
      <vt:lpstr>Objectives</vt:lpstr>
      <vt:lpstr>Slide 3</vt:lpstr>
      <vt:lpstr>MPTS Key Features</vt:lpstr>
      <vt:lpstr>Information we get from MPTS</vt:lpstr>
      <vt:lpstr>Tracer Rotation Key to Bubble Sizes</vt:lpstr>
      <vt:lpstr>Torque on the Tracer from Bed Shear</vt:lpstr>
      <vt:lpstr>What is Gradient and Viscosity?</vt:lpstr>
      <vt:lpstr>Magnetic torque</vt:lpstr>
      <vt:lpstr>Torque Balance</vt:lpstr>
      <vt:lpstr>Bubble Velocity</vt:lpstr>
      <vt:lpstr>All Parameters are Known</vt:lpstr>
      <vt:lpstr>Gravitational Torque</vt:lpstr>
      <vt:lpstr>Experiments</vt:lpstr>
      <vt:lpstr>Rotations Vary with External Field</vt:lpstr>
      <vt:lpstr>Results for 107-177 Glass Beads</vt:lpstr>
      <vt:lpstr>Results for 177-250  Glass Beads</vt:lpstr>
      <vt:lpstr>Bubble Frequency</vt:lpstr>
      <vt:lpstr>Conclusions</vt:lpstr>
      <vt:lpstr>Publications</vt:lpstr>
      <vt:lpstr>Slide 21</vt:lpstr>
      <vt:lpstr>Background</vt:lpstr>
      <vt:lpstr>MTPS Current Capabilities</vt:lpstr>
      <vt:lpstr>Why linear correlations?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Pannala, Sreekanth</dc:creator>
  <cp:lastModifiedBy>Jack Halow</cp:lastModifiedBy>
  <cp:revision>421</cp:revision>
  <cp:lastPrinted>2011-09-15T18:29:45Z</cp:lastPrinted>
  <dcterms:created xsi:type="dcterms:W3CDTF">2010-02-16T20:24:42Z</dcterms:created>
  <dcterms:modified xsi:type="dcterms:W3CDTF">2016-08-10T01:57:37Z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